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</p:sldMasterIdLst>
  <p:notesMasterIdLst>
    <p:notesMasterId r:id="rId23"/>
  </p:notesMasterIdLst>
  <p:sldIdLst>
    <p:sldId id="275" r:id="rId4"/>
    <p:sldId id="277" r:id="rId5"/>
    <p:sldId id="276" r:id="rId6"/>
    <p:sldId id="273" r:id="rId7"/>
    <p:sldId id="261" r:id="rId8"/>
    <p:sldId id="262" r:id="rId9"/>
    <p:sldId id="280" r:id="rId10"/>
    <p:sldId id="278" r:id="rId11"/>
    <p:sldId id="279" r:id="rId12"/>
    <p:sldId id="264" r:id="rId13"/>
    <p:sldId id="282" r:id="rId14"/>
    <p:sldId id="271" r:id="rId15"/>
    <p:sldId id="258" r:id="rId16"/>
    <p:sldId id="259" r:id="rId17"/>
    <p:sldId id="260" r:id="rId18"/>
    <p:sldId id="267" r:id="rId19"/>
    <p:sldId id="283" r:id="rId20"/>
    <p:sldId id="281" r:id="rId21"/>
    <p:sldId id="270" r:id="rId22"/>
  </p:sldIdLst>
  <p:sldSz cx="18288000" cy="10287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EF7F9"/>
    <a:srgbClr val="425563"/>
    <a:srgbClr val="F1F1EC"/>
    <a:srgbClr val="F8FAFD"/>
    <a:srgbClr val="A7C9E7"/>
    <a:srgbClr val="D4E4F3"/>
    <a:srgbClr val="005EB8"/>
    <a:srgbClr val="FFD100"/>
    <a:srgbClr val="00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2615" autoAdjust="0"/>
  </p:normalViewPr>
  <p:slideViewPr>
    <p:cSldViewPr snapToGrid="0">
      <p:cViewPr varScale="1">
        <p:scale>
          <a:sx n="71" d="100"/>
          <a:sy n="71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08063-A951-4536-97D3-B1AD2E3A228B}" type="datetimeFigureOut">
              <a:rPr lang="en-GB" smtClean="0"/>
              <a:t>02/02/2025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1E7EB-57CD-4C0B-9EF8-09F79AC0C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51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91E7EB-57CD-4C0B-9EF8-09F79AC0C36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59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0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8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B721-53B1-160F-E516-32B9AE5B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6E8315-C2EB-6929-7575-8F886F34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9757-978C-4AF1-A0B9-297786272B55}" type="datetimeFigureOut">
              <a:rPr lang="en-GB" smtClean="0"/>
              <a:pPr/>
              <a:t>02/02/2025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C8CC0-2670-410A-7C0B-8B813B6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6374B-12A6-1E44-D8EC-0CFD53811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8D340-01E8-48C1-968A-C49A9CE58E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045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62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F7A6C-58DA-4AA1-8906-B65867536F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32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4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903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58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7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6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39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79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1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5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198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37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7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1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59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7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7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60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395" indent="0">
              <a:buNone/>
              <a:defRPr sz="3600" b="1"/>
            </a:lvl2pPr>
            <a:lvl3pPr marL="1632794" indent="0">
              <a:buNone/>
              <a:defRPr sz="3200" b="1"/>
            </a:lvl3pPr>
            <a:lvl4pPr marL="2449188" indent="0">
              <a:buNone/>
              <a:defRPr sz="2900" b="1"/>
            </a:lvl4pPr>
            <a:lvl5pPr marL="3265585" indent="0">
              <a:buNone/>
              <a:defRPr sz="2900" b="1"/>
            </a:lvl5pPr>
            <a:lvl6pPr marL="4081982" indent="0">
              <a:buNone/>
              <a:defRPr sz="2900" b="1"/>
            </a:lvl6pPr>
            <a:lvl7pPr marL="4898375" indent="0">
              <a:buNone/>
              <a:defRPr sz="2900" b="1"/>
            </a:lvl7pPr>
            <a:lvl8pPr marL="5714769" indent="0">
              <a:buNone/>
              <a:defRPr sz="2900" b="1"/>
            </a:lvl8pPr>
            <a:lvl9pPr marL="6531169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395" indent="0">
              <a:buNone/>
              <a:defRPr sz="3600" b="1"/>
            </a:lvl2pPr>
            <a:lvl3pPr marL="1632794" indent="0">
              <a:buNone/>
              <a:defRPr sz="3200" b="1"/>
            </a:lvl3pPr>
            <a:lvl4pPr marL="2449188" indent="0">
              <a:buNone/>
              <a:defRPr sz="2900" b="1"/>
            </a:lvl4pPr>
            <a:lvl5pPr marL="3265585" indent="0">
              <a:buNone/>
              <a:defRPr sz="2900" b="1"/>
            </a:lvl5pPr>
            <a:lvl6pPr marL="4081982" indent="0">
              <a:buNone/>
              <a:defRPr sz="2900" b="1"/>
            </a:lvl6pPr>
            <a:lvl7pPr marL="4898375" indent="0">
              <a:buNone/>
              <a:defRPr sz="2900" b="1"/>
            </a:lvl7pPr>
            <a:lvl8pPr marL="5714769" indent="0">
              <a:buNone/>
              <a:defRPr sz="2900" b="1"/>
            </a:lvl8pPr>
            <a:lvl9pPr marL="6531169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90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19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143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229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9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2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9" y="2152656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395" indent="0">
              <a:buNone/>
              <a:defRPr sz="2100"/>
            </a:lvl2pPr>
            <a:lvl3pPr marL="1632794" indent="0">
              <a:buNone/>
              <a:defRPr sz="1800"/>
            </a:lvl3pPr>
            <a:lvl4pPr marL="2449188" indent="0">
              <a:buNone/>
              <a:defRPr sz="1600"/>
            </a:lvl4pPr>
            <a:lvl5pPr marL="3265585" indent="0">
              <a:buNone/>
              <a:defRPr sz="1600"/>
            </a:lvl5pPr>
            <a:lvl6pPr marL="4081982" indent="0">
              <a:buNone/>
              <a:defRPr sz="1600"/>
            </a:lvl6pPr>
            <a:lvl7pPr marL="4898375" indent="0">
              <a:buNone/>
              <a:defRPr sz="1600"/>
            </a:lvl7pPr>
            <a:lvl8pPr marL="5714769" indent="0">
              <a:buNone/>
              <a:defRPr sz="1600"/>
            </a:lvl8pPr>
            <a:lvl9pPr marL="653116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781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395" indent="0">
              <a:buNone/>
              <a:defRPr sz="5000"/>
            </a:lvl2pPr>
            <a:lvl3pPr marL="1632794" indent="0">
              <a:buNone/>
              <a:defRPr sz="4300"/>
            </a:lvl3pPr>
            <a:lvl4pPr marL="2449188" indent="0">
              <a:buNone/>
              <a:defRPr sz="3600"/>
            </a:lvl4pPr>
            <a:lvl5pPr marL="3265585" indent="0">
              <a:buNone/>
              <a:defRPr sz="3600"/>
            </a:lvl5pPr>
            <a:lvl6pPr marL="4081982" indent="0">
              <a:buNone/>
              <a:defRPr sz="3600"/>
            </a:lvl6pPr>
            <a:lvl7pPr marL="4898375" indent="0">
              <a:buNone/>
              <a:defRPr sz="3600"/>
            </a:lvl7pPr>
            <a:lvl8pPr marL="5714769" indent="0">
              <a:buNone/>
              <a:defRPr sz="3600"/>
            </a:lvl8pPr>
            <a:lvl9pPr marL="6531169" indent="0">
              <a:buNone/>
              <a:defRPr sz="36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395" indent="0">
              <a:buNone/>
              <a:defRPr sz="2100"/>
            </a:lvl2pPr>
            <a:lvl3pPr marL="1632794" indent="0">
              <a:buNone/>
              <a:defRPr sz="1800"/>
            </a:lvl3pPr>
            <a:lvl4pPr marL="2449188" indent="0">
              <a:buNone/>
              <a:defRPr sz="1600"/>
            </a:lvl4pPr>
            <a:lvl5pPr marL="3265585" indent="0">
              <a:buNone/>
              <a:defRPr sz="1600"/>
            </a:lvl5pPr>
            <a:lvl6pPr marL="4081982" indent="0">
              <a:buNone/>
              <a:defRPr sz="1600"/>
            </a:lvl6pPr>
            <a:lvl7pPr marL="4898375" indent="0">
              <a:buNone/>
              <a:defRPr sz="1600"/>
            </a:lvl7pPr>
            <a:lvl8pPr marL="5714769" indent="0">
              <a:buNone/>
              <a:defRPr sz="1600"/>
            </a:lvl8pPr>
            <a:lvl9pPr marL="653116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18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88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4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4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41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6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7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1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5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3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7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9E21C-3053-4225-B08C-0DFB3341DA65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E532C-F66B-4B51-BCFB-561FD1DE6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1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6A9F9-53E8-BFD3-BEE0-9BEDAFC9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6DC63-3EC4-6794-1412-6A6AD88E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A06A5-F3FF-6C4E-05D7-1F7A7136F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9757-978C-4AF1-A0B9-297786272B55}" type="datetimeFigureOut">
              <a:rPr lang="en-GB" smtClean="0"/>
              <a:pPr/>
              <a:t>02/02/2025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A0DFD-4CC3-C32F-B8AE-F7C0EDB01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5CFE3-1245-3331-9095-69587391C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8D340-01E8-48C1-968A-C49A9CE58E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54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77" tIns="81642" rIns="163277" bIns="8164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7"/>
            <a:ext cx="16459200" cy="6788945"/>
          </a:xfrm>
          <a:prstGeom prst="rect">
            <a:avLst/>
          </a:prstGeom>
        </p:spPr>
        <p:txBody>
          <a:bodyPr vert="horz" lIns="163277" tIns="81642" rIns="163277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2"/>
            <a:ext cx="4267200" cy="547688"/>
          </a:xfrm>
          <a:prstGeom prst="rect">
            <a:avLst/>
          </a:prstGeom>
        </p:spPr>
        <p:txBody>
          <a:bodyPr vert="horz" lIns="163277" tIns="81642" rIns="163277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60E3E-3B0B-4C37-BA74-CD8DAAC289A5}" type="datetimeFigureOut">
              <a:rPr lang="en-US" smtClean="0"/>
              <a:pPr/>
              <a:t>2/2/2025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2"/>
            <a:ext cx="5791200" cy="547688"/>
          </a:xfrm>
          <a:prstGeom prst="rect">
            <a:avLst/>
          </a:prstGeom>
        </p:spPr>
        <p:txBody>
          <a:bodyPr vert="horz" lIns="163277" tIns="81642" rIns="163277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2"/>
            <a:ext cx="4267200" cy="547688"/>
          </a:xfrm>
          <a:prstGeom prst="rect">
            <a:avLst/>
          </a:prstGeom>
        </p:spPr>
        <p:txBody>
          <a:bodyPr vert="horz" lIns="163277" tIns="81642" rIns="163277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AA298-54D3-400F-913E-7B0860B983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96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163279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297" indent="-612297" algn="l" defTabSz="163279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43" indent="-510249" algn="l" defTabSz="163279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91" indent="-408197" algn="l" defTabSz="163279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84" indent="-408197" algn="l" defTabSz="163279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781" indent="-408197" algn="l" defTabSz="163279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178" indent="-408197" algn="l" defTabSz="163279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572" indent="-408197" algn="l" defTabSz="163279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965" indent="-408197" algn="l" defTabSz="163279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366" indent="-408197" algn="l" defTabSz="163279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95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94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88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85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982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375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769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169" algn="l" defTabSz="16327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image" Target="../media/image14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13.png"/><Relationship Id="rId2" Type="http://schemas.openxmlformats.org/officeDocument/2006/relationships/tags" Target="../tags/tag29.xml"/><Relationship Id="rId16" Type="http://schemas.openxmlformats.org/officeDocument/2006/relationships/image" Target="../media/image1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1.png"/><Relationship Id="rId10" Type="http://schemas.openxmlformats.org/officeDocument/2006/relationships/tags" Target="../tags/tag37.xml"/><Relationship Id="rId19" Type="http://schemas.openxmlformats.org/officeDocument/2006/relationships/image" Target="../media/image15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3.xml"/><Relationship Id="rId7" Type="http://schemas.openxmlformats.org/officeDocument/2006/relationships/image" Target="../media/image1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22.JPG"/><Relationship Id="rId5" Type="http://schemas.openxmlformats.org/officeDocument/2006/relationships/tags" Target="../tags/tag50.xml"/><Relationship Id="rId10" Type="http://schemas.openxmlformats.org/officeDocument/2006/relationships/image" Target="../media/image21.png"/><Relationship Id="rId4" Type="http://schemas.openxmlformats.org/officeDocument/2006/relationships/tags" Target="../tags/tag49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image" Target="../media/image25.png"/><Relationship Id="rId5" Type="http://schemas.openxmlformats.org/officeDocument/2006/relationships/tags" Target="../tags/tag57.xml"/><Relationship Id="rId10" Type="http://schemas.openxmlformats.org/officeDocument/2006/relationships/image" Target="../media/image24.png"/><Relationship Id="rId4" Type="http://schemas.openxmlformats.org/officeDocument/2006/relationships/tags" Target="../tags/tag56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6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29.png"/><Relationship Id="rId5" Type="http://schemas.openxmlformats.org/officeDocument/2006/relationships/tags" Target="../tags/tag64.xml"/><Relationship Id="rId10" Type="http://schemas.openxmlformats.org/officeDocument/2006/relationships/image" Target="../media/image28.png"/><Relationship Id="rId4" Type="http://schemas.openxmlformats.org/officeDocument/2006/relationships/tags" Target="../tags/tag63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3.png"/><Relationship Id="rId5" Type="http://schemas.openxmlformats.org/officeDocument/2006/relationships/tags" Target="../tags/tag17.xml"/><Relationship Id="rId10" Type="http://schemas.openxmlformats.org/officeDocument/2006/relationships/image" Target="../media/image12.png"/><Relationship Id="rId4" Type="http://schemas.openxmlformats.org/officeDocument/2006/relationships/tags" Target="../tags/tag1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9A75B6-99B6-4093-B622-23DE93EFFE9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151705" y="-49014"/>
            <a:ext cx="7136295" cy="10336014"/>
          </a:xfrm>
          <a:prstGeom prst="rect">
            <a:avLst/>
          </a:prstGeom>
          <a:blipFill dpi="0" rotWithShape="1">
            <a:blip r:embed="rId6">
              <a:alphaModFix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7" name="Picture 6" descr="A blue and black background with white text">
            <a:extLst>
              <a:ext uri="{FF2B5EF4-FFF2-40B4-BE49-F238E27FC236}">
                <a16:creationId xmlns:a16="http://schemas.microsoft.com/office/drawing/2014/main" id="{DC81EE5B-C3E6-8E70-A8A1-67DBB910D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E207FD-1E97-42D4-B91B-12B586C48B7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13791" y="4602680"/>
            <a:ext cx="10535480" cy="189751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5400" b="1" dirty="0">
                <a:solidFill>
                  <a:srgbClr val="FFD100"/>
                </a:solidFill>
                <a:latin typeface="Gotham"/>
              </a:rPr>
              <a:t>Holy Trinity, Chesterton</a:t>
            </a:r>
          </a:p>
          <a:p>
            <a:r>
              <a:rPr lang="en-US" sz="5400" b="1" dirty="0">
                <a:solidFill>
                  <a:srgbClr val="FFD100"/>
                </a:solidFill>
                <a:latin typeface="Gotham"/>
              </a:rPr>
              <a:t>2</a:t>
            </a:r>
            <a:r>
              <a:rPr lang="en-US" sz="5400" b="1" baseline="30000" dirty="0">
                <a:solidFill>
                  <a:srgbClr val="FFD100"/>
                </a:solidFill>
                <a:latin typeface="Gotham"/>
              </a:rPr>
              <a:t>nd</a:t>
            </a:r>
            <a:r>
              <a:rPr lang="en-US" sz="5400" b="1" dirty="0">
                <a:solidFill>
                  <a:srgbClr val="FFD100"/>
                </a:solidFill>
                <a:latin typeface="Gotham"/>
              </a:rPr>
              <a:t> February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DCB25-48EB-43D9-9EF8-AE94A335ABF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74034" y="3040078"/>
            <a:ext cx="1176792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solidFill>
                  <a:schemeClr val="bg1"/>
                </a:solidFill>
                <a:latin typeface="Gotham"/>
              </a:rPr>
              <a:t>Compassion Sunday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14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C01C76C-35C4-4DB3-839D-CE8E172534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5EF6C48-C744-4AEB-9BDA-8C9B4F76705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905461" y="2460134"/>
            <a:ext cx="3333750" cy="1905000"/>
          </a:xfrm>
          <a:prstGeom prst="rect">
            <a:avLst/>
          </a:prstGeom>
          <a:blipFill dpi="0" rotWithShape="1">
            <a:blip r:embed="rId16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3C7AAC-89ED-4DED-9A2D-F61FEC535DE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069957" y="2460134"/>
            <a:ext cx="3333750" cy="1905000"/>
          </a:xfrm>
          <a:prstGeom prst="rect">
            <a:avLst/>
          </a:prstGeom>
          <a:blipFill dpi="0" rotWithShape="1">
            <a:blip r:embed="rId17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35EB9A-71A5-47D8-9813-A6D7CABAF0C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05461" y="5282846"/>
            <a:ext cx="3333750" cy="1905000"/>
          </a:xfrm>
          <a:prstGeom prst="rect">
            <a:avLst/>
          </a:prstGeom>
          <a:blipFill dpi="0" rotWithShape="1">
            <a:blip r:embed="rId18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9B5580-D200-403A-80CF-349FDF35CD6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069956" y="5282846"/>
            <a:ext cx="3333750" cy="1905000"/>
          </a:xfrm>
          <a:prstGeom prst="rect">
            <a:avLst/>
          </a:prstGeom>
          <a:blipFill dpi="0" rotWithShape="1">
            <a:blip r:embed="rId19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438EB7-58EB-430D-973E-613928781B8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599" y="4954940"/>
            <a:ext cx="7136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Gotham"/>
              </a:rPr>
              <a:t>Your 5 sponsored children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3CCA19-5404-4C9C-B022-B8ED28ED254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404731" y="5544665"/>
            <a:ext cx="7136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>
                <a:solidFill>
                  <a:schemeClr val="bg1"/>
                </a:solidFill>
                <a:latin typeface="Gotham"/>
              </a:rPr>
              <a:t> live in </a:t>
            </a:r>
            <a:r>
              <a:rPr lang="en-GB" sz="4200">
                <a:solidFill>
                  <a:srgbClr val="FFD100"/>
                </a:solidFill>
                <a:latin typeface="Gotham"/>
              </a:rPr>
              <a:t>four countries.</a:t>
            </a:r>
            <a:endParaRPr lang="en-US" sz="4200" dirty="0">
              <a:solidFill>
                <a:schemeClr val="bg1"/>
              </a:solidFill>
              <a:latin typeface="Gotha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D49465-9245-5E9A-D1FA-F70A1A1C58E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22088" y="1682550"/>
            <a:ext cx="4411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otham"/>
              </a:rPr>
              <a:t>Burkina Faso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3D316-2AB5-0C98-051A-DC9D6FB75F9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106532" y="1667309"/>
            <a:ext cx="3333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otham"/>
              </a:rPr>
              <a:t>Uganda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14C24-5DA3-4EBF-7FB5-A4CAA557213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875412" y="7284347"/>
            <a:ext cx="3651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otham"/>
              </a:rPr>
              <a:t>East Indonesia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54938-BBE7-C018-01A7-120CA9BEEC5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071783" y="7269320"/>
            <a:ext cx="3333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Gotham"/>
              </a:rPr>
              <a:t>Ghana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06A7C-7328-4CDD-C391-42A8F299AB9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871117" y="10113405"/>
            <a:ext cx="3333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schemeClr val="bg1"/>
              </a:solidFill>
              <a:latin typeface="Gotha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2A8D7-7308-A73B-FB70-836E2C9E294F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316755" y="8816945"/>
            <a:ext cx="29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Gotha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01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807" y="2143104"/>
            <a:ext cx="18148193" cy="5550968"/>
          </a:xfrm>
          <a:prstGeom prst="rect">
            <a:avLst/>
          </a:prstGeom>
          <a:solidFill>
            <a:srgbClr val="0070C0"/>
          </a:solidFill>
        </p:spPr>
        <p:txBody>
          <a:bodyPr wrap="square" lIns="163275" tIns="81642" rIns="163275" bIns="81642" rtlCol="0">
            <a:spAutoFit/>
          </a:bodyPr>
          <a:lstStyle/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countries in Asia, Africa, South   </a:t>
            </a:r>
          </a:p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America, and Central America</a:t>
            </a:r>
          </a:p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Working with 8,000 churches</a:t>
            </a:r>
          </a:p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2m+ children &amp; young people  supported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66007" y="503040"/>
            <a:ext cx="8347960" cy="1395985"/>
          </a:xfrm>
          <a:prstGeom prst="rect">
            <a:avLst/>
          </a:prstGeom>
          <a:noFill/>
        </p:spPr>
        <p:txBody>
          <a:bodyPr wrap="none" lIns="163275" tIns="81642" rIns="163275" bIns="81642" rtlCol="0">
            <a:spAutoFit/>
          </a:bodyPr>
          <a:lstStyle/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 Compassion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92672" y="9109845"/>
            <a:ext cx="2488172" cy="96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0895" t="45472" r="12295" b="24345"/>
          <a:stretch/>
        </p:blipFill>
        <p:spPr bwMode="auto">
          <a:xfrm>
            <a:off x="566928" y="2131226"/>
            <a:ext cx="17209008" cy="60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52500" y="8760620"/>
            <a:ext cx="3952876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14580" y="642908"/>
            <a:ext cx="11385730" cy="1488318"/>
          </a:xfrm>
          <a:prstGeom prst="rect">
            <a:avLst/>
          </a:prstGeom>
          <a:noFill/>
        </p:spPr>
        <p:txBody>
          <a:bodyPr wrap="none" lIns="163283" tIns="81642" rIns="163283" bIns="81642" rtlCol="0">
            <a:spAutoFit/>
          </a:bodyPr>
          <a:lstStyle/>
          <a:p>
            <a:r>
              <a:rPr lang="en-GB" sz="8600" b="1" dirty="0">
                <a:solidFill>
                  <a:schemeClr val="tx2"/>
                </a:solidFill>
              </a:rPr>
              <a:t>How Compassion Works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CAC912-C89D-4CB9-BF73-58C3A1662B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001000" y="0"/>
            <a:ext cx="10287000" cy="10287000"/>
          </a:xfrm>
          <a:prstGeom prst="rect">
            <a:avLst/>
          </a:prstGeom>
          <a:blipFill dpi="0" rotWithShape="1">
            <a:blip r:embed="rId7">
              <a:alphaModFix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8D046187-E611-4855-957A-76722952EB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61C46-B618-45ED-A940-9060B6C50C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90870" y="6644122"/>
            <a:ext cx="353833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 dirty="0">
                <a:solidFill>
                  <a:srgbClr val="00407A"/>
                </a:solidFill>
                <a:latin typeface="Gotham"/>
              </a:rPr>
              <a:t>7,521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B40D0-9294-40BE-B6CA-23A400A47FE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328001" y="6644122"/>
            <a:ext cx="353833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00407A"/>
                </a:solidFill>
                <a:latin typeface="Gotham"/>
              </a:rPr>
              <a:t>2,432</a:t>
            </a:r>
            <a:endParaRPr lang="en-US" sz="6150" b="1" dirty="0">
              <a:solidFill>
                <a:srgbClr val="00407A"/>
              </a:solidFill>
              <a:latin typeface="Gotha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D8C42-6C7E-490F-9E4C-DFE44A92567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143374" y="6644122"/>
            <a:ext cx="353833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00407A"/>
                </a:solidFill>
                <a:latin typeface="Gotham"/>
              </a:rPr>
              <a:t>40</a:t>
            </a:r>
            <a:endParaRPr lang="en-US" sz="6150" b="1" dirty="0">
              <a:solidFill>
                <a:srgbClr val="00407A"/>
              </a:solidFill>
              <a:latin typeface="Gotha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46B53-7E0E-462F-9486-5415D548012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60000" y="6645600"/>
            <a:ext cx="353833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00407A"/>
                </a:solidFill>
                <a:latin typeface="Gotham"/>
              </a:rPr>
              <a:t>8</a:t>
            </a:r>
            <a:endParaRPr lang="en-US" sz="6150" b="1" dirty="0">
              <a:solidFill>
                <a:srgbClr val="00407A"/>
              </a:solidFill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895197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DA8212-1631-434A-9C01-FBD920033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351C0C-5CB8-4C02-B98D-80AA4B51AA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30627" y="8686800"/>
            <a:ext cx="3458817" cy="415498"/>
          </a:xfrm>
          <a:prstGeom prst="rect">
            <a:avLst/>
          </a:prstGeom>
          <a:solidFill>
            <a:srgbClr val="EEF7F9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425563"/>
              </a:solidFill>
              <a:latin typeface="Gotha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A4996-80FB-4CA9-8ECF-F5EB989FB6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42992" y="8686800"/>
            <a:ext cx="3458817" cy="415498"/>
          </a:xfrm>
          <a:prstGeom prst="rect">
            <a:avLst/>
          </a:prstGeom>
          <a:solidFill>
            <a:srgbClr val="EEF7F9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425563"/>
              </a:solidFill>
              <a:latin typeface="Gotham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044C82-4534-4E9A-A5BA-B260284029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171583" y="1417830"/>
            <a:ext cx="5810250" cy="7191375"/>
          </a:xfrm>
          <a:prstGeom prst="roundRect">
            <a:avLst>
              <a:gd name="adj" fmla="val 2052"/>
            </a:avLst>
          </a:prstGeom>
          <a:blipFill dpi="0" rotWithShape="1">
            <a:blip r:embed="rId10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A7BF9-1B6E-4F4F-84C7-6B0EC5E8278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4077" y="6420680"/>
            <a:ext cx="36000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339526"/>
                </a:solidFill>
                <a:latin typeface="Gotham"/>
              </a:rPr>
              <a:t>£1,992</a:t>
            </a:r>
            <a:endParaRPr lang="en-US" sz="6150" b="1" dirty="0">
              <a:solidFill>
                <a:srgbClr val="339526"/>
              </a:solidFill>
              <a:latin typeface="Gotha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67FF5-A633-42BA-9663-EAEBF754BFA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986442" y="6440558"/>
            <a:ext cx="36000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339526"/>
                </a:solidFill>
                <a:latin typeface="Gotham"/>
              </a:rPr>
              <a:t>5</a:t>
            </a:r>
            <a:endParaRPr lang="en-US" sz="6150" b="1" dirty="0">
              <a:solidFill>
                <a:srgbClr val="339526"/>
              </a:solidFill>
              <a:latin typeface="Gotha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FCD5D4-9D01-44C6-A417-13C6431E117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908000" y="8748000"/>
            <a:ext cx="318053" cy="288233"/>
          </a:xfrm>
          <a:prstGeom prst="rect">
            <a:avLst/>
          </a:prstGeom>
          <a:blipFill dpi="0" rotWithShape="1">
            <a:blip r:embed="rId11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9BBC99-9F0E-4FF1-95C7-7A4B788763E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480000" y="8748000"/>
            <a:ext cx="316800" cy="288000"/>
          </a:xfrm>
          <a:prstGeom prst="rect">
            <a:avLst/>
          </a:prstGeom>
          <a:blipFill dpi="0" rotWithShape="1">
            <a:blip r:embed="rId11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2584703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A2DA60-6268-40D7-B2D3-2F43605271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88309-BE83-4C78-B141-C2E7754E2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50504" y="8686800"/>
            <a:ext cx="3458817" cy="415498"/>
          </a:xfrm>
          <a:prstGeom prst="rect">
            <a:avLst/>
          </a:prstGeom>
          <a:solidFill>
            <a:srgbClr val="EEF7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425563"/>
                </a:solidFill>
                <a:latin typeface="Gotham"/>
              </a:rPr>
              <a:t>53% year-on-year</a:t>
            </a:r>
            <a:endParaRPr lang="en-US" sz="2000" dirty="0">
              <a:solidFill>
                <a:srgbClr val="425563"/>
              </a:solidFill>
              <a:latin typeface="Gotha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898213-8D2C-4460-AEEC-29565479A29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72806" y="8686800"/>
            <a:ext cx="3458817" cy="415498"/>
          </a:xfrm>
          <a:prstGeom prst="rect">
            <a:avLst/>
          </a:prstGeom>
          <a:solidFill>
            <a:srgbClr val="EEF7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425563"/>
                </a:solidFill>
                <a:latin typeface="Gotham"/>
              </a:rPr>
              <a:t>90% year-on-year</a:t>
            </a:r>
            <a:endParaRPr lang="en-US" sz="2000" dirty="0">
              <a:solidFill>
                <a:srgbClr val="425563"/>
              </a:solidFill>
              <a:latin typeface="Gotha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7EF51-7CF3-4277-AB7F-5D309B59CF2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79014" y="6422400"/>
            <a:ext cx="36000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1486BF"/>
                </a:solidFill>
                <a:latin typeface="Gotham"/>
              </a:rPr>
              <a:t>15</a:t>
            </a:r>
            <a:endParaRPr lang="en-US" sz="6150" b="1" dirty="0">
              <a:solidFill>
                <a:srgbClr val="1486BF"/>
              </a:solidFill>
              <a:latin typeface="Gotha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B253D4-4D40-40E8-BC34-96C6287549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00414" y="6422400"/>
            <a:ext cx="36000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50" b="1">
                <a:solidFill>
                  <a:srgbClr val="1486BF"/>
                </a:solidFill>
                <a:latin typeface="Gotham"/>
              </a:rPr>
              <a:t>10</a:t>
            </a:r>
            <a:endParaRPr lang="en-US" sz="6150" b="1" dirty="0">
              <a:solidFill>
                <a:srgbClr val="1486BF"/>
              </a:solidFill>
              <a:latin typeface="Gotham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FC4030-8F32-4ACA-AEBE-102212016BF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1216889" y="1555058"/>
            <a:ext cx="5810250" cy="7191375"/>
          </a:xfrm>
          <a:prstGeom prst="roundRect">
            <a:avLst>
              <a:gd name="adj" fmla="val 2052"/>
            </a:avLst>
          </a:prstGeom>
          <a:blipFill dpi="0" rotWithShape="1">
            <a:blip r:embed="rId10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3D8404-6817-409A-9383-1A0179B48DF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408000" y="8748000"/>
            <a:ext cx="316800" cy="288000"/>
          </a:xfrm>
          <a:prstGeom prst="rect">
            <a:avLst/>
          </a:prstGeom>
          <a:blipFill dpi="0" rotWithShape="1">
            <a:blip r:embed="rId11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E9D17E-9DFF-4BC6-ADB6-9E519DBAF19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908000" y="8748000"/>
            <a:ext cx="316800" cy="288000"/>
          </a:xfrm>
          <a:prstGeom prst="rect">
            <a:avLst/>
          </a:prstGeom>
          <a:blipFill dpi="0" rotWithShape="1">
            <a:blip r:embed="rId11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4262597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1E268-B2E0-45AF-80B6-FE7AC8152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40BB04-6959-4D01-B716-2172F3B24D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2788763" y="1028697"/>
            <a:ext cx="4048125" cy="3810000"/>
          </a:xfrm>
          <a:prstGeom prst="roundRect">
            <a:avLst>
              <a:gd name="adj" fmla="val 2936"/>
            </a:avLst>
          </a:prstGeom>
          <a:blipFill dpi="0" rotWithShape="1">
            <a:blip r:embed="rId9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EB3880-4715-4621-8178-DA170AF0EC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169763" y="5731148"/>
            <a:ext cx="3667125" cy="3333750"/>
          </a:xfrm>
          <a:prstGeom prst="roundRect">
            <a:avLst>
              <a:gd name="adj" fmla="val 1700"/>
            </a:avLst>
          </a:prstGeom>
          <a:blipFill dpi="0" rotWithShape="1">
            <a:blip r:embed="rId10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09B7C7-A49A-4112-B21B-2C747114F36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69825" y="2452687"/>
            <a:ext cx="4857750" cy="5381625"/>
          </a:xfrm>
          <a:prstGeom prst="roundRect">
            <a:avLst>
              <a:gd name="adj" fmla="val 2699"/>
            </a:avLst>
          </a:prstGeom>
          <a:blipFill dpi="0" rotWithShape="1">
            <a:blip r:embed="rId11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A94E05-9C5E-469A-8891-2F7C35AD37BB}"/>
              </a:ext>
            </a:extLst>
          </p:cNvPr>
          <p:cNvSpPr txBox="1"/>
          <p:nvPr/>
        </p:nvSpPr>
        <p:spPr>
          <a:xfrm>
            <a:off x="1192696" y="777600"/>
            <a:ext cx="8746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4F4E4F"/>
                </a:solidFill>
                <a:latin typeface="Gotham"/>
              </a:rPr>
              <a:t>The neighbourhood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9A7C8-BB84-4C33-929E-02890A59665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2456" y="2445029"/>
            <a:ext cx="6698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425563"/>
                </a:solidFill>
                <a:latin typeface="Gotham"/>
              </a:rPr>
              <a:t>Most of the children you sponsor live in a </a:t>
            </a:r>
            <a:r>
              <a:rPr lang="en-GB" sz="3600" b="1">
                <a:solidFill>
                  <a:srgbClr val="425563"/>
                </a:solidFill>
                <a:latin typeface="Gotham"/>
              </a:rPr>
              <a:t>rural location</a:t>
            </a:r>
            <a:r>
              <a:rPr lang="en-GB" sz="3600">
                <a:solidFill>
                  <a:srgbClr val="425563"/>
                </a:solidFill>
                <a:latin typeface="Gotham"/>
              </a:rPr>
              <a:t> in a </a:t>
            </a:r>
            <a:r>
              <a:rPr lang="en-GB" sz="3600" b="1">
                <a:solidFill>
                  <a:srgbClr val="425563"/>
                </a:solidFill>
                <a:latin typeface="Gotham"/>
              </a:rPr>
              <a:t>mountainous setting.</a:t>
            </a:r>
            <a:endParaRPr lang="en-US" sz="3600" dirty="0">
              <a:solidFill>
                <a:srgbClr val="425563"/>
              </a:solidFill>
              <a:latin typeface="Gotha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FEA62-EA15-45AD-9998-226AA8A5AD6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90261" y="6708055"/>
            <a:ext cx="5983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latin typeface="Gotham"/>
              </a:rPr>
              <a:t>The most common house construction is </a:t>
            </a:r>
            <a:r>
              <a:rPr lang="en-GB" sz="3000" b="1">
                <a:solidFill>
                  <a:schemeClr val="bg1"/>
                </a:solidFill>
                <a:latin typeface="Gotham"/>
              </a:rPr>
              <a:t>mud, earth, clay and adobe</a:t>
            </a:r>
            <a:r>
              <a:rPr lang="en-GB" sz="3000">
                <a:solidFill>
                  <a:schemeClr val="bg1"/>
                </a:solidFill>
                <a:latin typeface="Gotham"/>
              </a:rPr>
              <a:t>, with </a:t>
            </a:r>
            <a:r>
              <a:rPr lang="en-GB" sz="3000" b="1">
                <a:solidFill>
                  <a:schemeClr val="bg1"/>
                </a:solidFill>
                <a:latin typeface="Gotham"/>
              </a:rPr>
              <a:t>wood roofs.</a:t>
            </a:r>
            <a:endParaRPr lang="en-US" sz="3000" dirty="0">
              <a:solidFill>
                <a:schemeClr val="bg1"/>
              </a:solidFill>
              <a:latin typeface="Gotha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636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0849B5-5470-F3A1-3559-528862628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8E8CBFFA-66CC-8BAD-4927-3F4DC49B5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4660" y="9108319"/>
            <a:ext cx="3381372" cy="96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4C7C7B-9EDF-F428-D867-B815E5A5088D}"/>
              </a:ext>
            </a:extLst>
          </p:cNvPr>
          <p:cNvSpPr/>
          <p:nvPr/>
        </p:nvSpPr>
        <p:spPr>
          <a:xfrm>
            <a:off x="2430542" y="2366570"/>
            <a:ext cx="13108684" cy="4996971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63274" tIns="81642" rIns="163274" bIns="81642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700" b="1" i="0" u="none" strike="noStrike" kern="1200" cap="none" spc="268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Video: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700" b="1" i="0" u="none" strike="noStrike" kern="1200" cap="none" spc="268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Hilda’s Story</a:t>
            </a:r>
            <a:endParaRPr kumimoji="0" lang="en-US" sz="15700" b="1" i="0" u="none" strike="noStrike" kern="1200" cap="none" spc="268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043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9F852-2C2A-CB10-4E08-0C7A3E1DF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 descr="Image result for raspberry">
            <a:extLst>
              <a:ext uri="{FF2B5EF4-FFF2-40B4-BE49-F238E27FC236}">
                <a16:creationId xmlns:a16="http://schemas.microsoft.com/office/drawing/2014/main" id="{40E4985E-CFBE-7F50-5708-821B083395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84336" y="4713732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1507" name="AutoShape 7" descr="Image result for melon">
            <a:extLst>
              <a:ext uri="{FF2B5EF4-FFF2-40B4-BE49-F238E27FC236}">
                <a16:creationId xmlns:a16="http://schemas.microsoft.com/office/drawing/2014/main" id="{1E8334BC-12E6-614E-63BF-C01CD7D1F7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84336" y="4713732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B5B70-54F5-6992-CFA1-98C3DFA1EB6B}"/>
              </a:ext>
            </a:extLst>
          </p:cNvPr>
          <p:cNvSpPr/>
          <p:nvPr/>
        </p:nvSpPr>
        <p:spPr>
          <a:xfrm>
            <a:off x="702804" y="6033445"/>
            <a:ext cx="1710970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600" b="1" i="0" dirty="0">
                <a:solidFill>
                  <a:srgbClr val="000000"/>
                </a:solidFill>
                <a:effectLst/>
              </a:rPr>
              <a:t>“On the day when I act,” says the Lord Almighty </a:t>
            </a:r>
          </a:p>
          <a:p>
            <a:r>
              <a:rPr lang="en-GB" sz="6600" b="1" i="0" dirty="0">
                <a:solidFill>
                  <a:srgbClr val="000000"/>
                </a:solidFill>
                <a:effectLst/>
              </a:rPr>
              <a:t>“they will be my treasured possession. </a:t>
            </a:r>
          </a:p>
          <a:p>
            <a:r>
              <a:rPr lang="en-GB" sz="3200" b="1" dirty="0"/>
              <a:t>    Malachi 3.17 NIV</a:t>
            </a:r>
          </a:p>
        </p:txBody>
      </p:sp>
      <p:sp>
        <p:nvSpPr>
          <p:cNvPr id="2" name="AutoShape 4" descr="Image result for raspberry">
            <a:extLst>
              <a:ext uri="{FF2B5EF4-FFF2-40B4-BE49-F238E27FC236}">
                <a16:creationId xmlns:a16="http://schemas.microsoft.com/office/drawing/2014/main" id="{97BEC359-CE9A-9BC5-0264-51E1F7BBF0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84336" y="4713732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" name="AutoShape 7" descr="Image result for melon">
            <a:extLst>
              <a:ext uri="{FF2B5EF4-FFF2-40B4-BE49-F238E27FC236}">
                <a16:creationId xmlns:a16="http://schemas.microsoft.com/office/drawing/2014/main" id="{532BBD1A-2210-5628-8C6F-9EF75E6720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84336" y="4713732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70075-00AF-15C3-E552-745834B57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926" y="2557052"/>
            <a:ext cx="5525996" cy="319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527C1-3165-9AA4-568C-77CCE516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8" t="25095"/>
          <a:stretch/>
        </p:blipFill>
        <p:spPr>
          <a:xfrm>
            <a:off x="749808" y="420624"/>
            <a:ext cx="5269986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52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, font, graphic design">
            <a:extLst>
              <a:ext uri="{FF2B5EF4-FFF2-40B4-BE49-F238E27FC236}">
                <a16:creationId xmlns:a16="http://schemas.microsoft.com/office/drawing/2014/main" id="{697E8949-D8F8-984E-8350-5035BE33F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FBEE0-24E0-4C20-80AD-CEBF5D0B9A4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4399" y="3677479"/>
            <a:ext cx="8666922" cy="204466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5400" b="1">
                <a:solidFill>
                  <a:srgbClr val="FFD500"/>
                </a:solidFill>
                <a:latin typeface="Gotham"/>
              </a:rPr>
              <a:t>Holy Trinity, Chesterton</a:t>
            </a:r>
            <a:endParaRPr lang="en-US" sz="5400" b="1" dirty="0">
              <a:solidFill>
                <a:srgbClr val="FFD500"/>
              </a:solidFill>
              <a:latin typeface="Gotham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B3649C-B37F-48A2-BAB6-B0E42D7F666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947333" y="857250"/>
            <a:ext cx="7239000" cy="8572500"/>
          </a:xfrm>
          <a:prstGeom prst="roundRect">
            <a:avLst>
              <a:gd name="adj" fmla="val 1503"/>
            </a:avLst>
          </a:prstGeom>
          <a:blipFill dpi="0" rotWithShape="1">
            <a:blip r:embed="rId5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3689457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4660" y="9108319"/>
            <a:ext cx="3381372" cy="96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357390" y="3500426"/>
            <a:ext cx="13108684" cy="258092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63274" tIns="81642" rIns="163274" bIns="81642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700" b="1" i="0" u="none" strike="noStrike" kern="1200" cap="none" spc="268" normalizeH="0" baseline="0" noProof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Thank You !! </a:t>
            </a:r>
            <a:endParaRPr kumimoji="0" lang="en-US" sz="15700" b="1" i="0" u="none" strike="noStrike" kern="1200" cap="none" spc="268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 descr="Image result for raspberry"/>
          <p:cNvSpPr>
            <a:spLocks noChangeAspect="1" noChangeArrowheads="1"/>
          </p:cNvSpPr>
          <p:nvPr/>
        </p:nvSpPr>
        <p:spPr bwMode="auto">
          <a:xfrm>
            <a:off x="8839200" y="49149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1507" name="AutoShape 7" descr="Image result for melon"/>
          <p:cNvSpPr>
            <a:spLocks noChangeAspect="1" noChangeArrowheads="1"/>
          </p:cNvSpPr>
          <p:nvPr/>
        </p:nvSpPr>
        <p:spPr bwMode="auto">
          <a:xfrm>
            <a:off x="8839200" y="49149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07604" y="6053560"/>
            <a:ext cx="1627279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/>
              <a:t>“It’s</a:t>
            </a:r>
            <a:r>
              <a:rPr lang="en-GB" sz="6000" b="1" i="0" dirty="0">
                <a:solidFill>
                  <a:srgbClr val="000000"/>
                </a:solidFill>
                <a:effectLst/>
              </a:rPr>
              <a:t> now out in the open for everyone to see:</a:t>
            </a: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i="0" dirty="0">
                <a:solidFill>
                  <a:srgbClr val="000000"/>
                </a:solidFill>
                <a:effectLst/>
              </a:rPr>
              <a:t>A God-revealing light to the non-Jewish nations,</a:t>
            </a:r>
            <a:r>
              <a:rPr lang="en-GB" sz="6000" b="1" dirty="0"/>
              <a:t/>
            </a:r>
            <a:br>
              <a:rPr lang="en-GB" sz="6000" b="1" dirty="0"/>
            </a:br>
            <a:r>
              <a:rPr lang="en-GB" sz="6000" b="1" i="0" dirty="0">
                <a:solidFill>
                  <a:srgbClr val="000000"/>
                </a:solidFill>
                <a:effectLst/>
              </a:rPr>
              <a:t>and of glory for your people Israel.”</a:t>
            </a:r>
            <a:endParaRPr lang="en-GB" sz="6000" b="1" dirty="0"/>
          </a:p>
          <a:p>
            <a:r>
              <a:rPr lang="en-GB" sz="3200" b="1" dirty="0"/>
              <a:t>Luke 2.32 TMB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9D55C-B744-8073-FAE4-28ED40709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492" y="2518229"/>
            <a:ext cx="5525996" cy="319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86445-3A54-52D1-BBB0-02879B4FA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8" t="25095"/>
          <a:stretch/>
        </p:blipFill>
        <p:spPr>
          <a:xfrm>
            <a:off x="804672" y="621792"/>
            <a:ext cx="4800051" cy="26151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334BA-64E1-5E50-B643-CC7398AE8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6DA6B44D-BD03-EF04-FC99-00C748C6BE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6688" y="9103940"/>
            <a:ext cx="2056124" cy="78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phic 12" descr="Sad face outline with solid fill">
            <a:extLst>
              <a:ext uri="{FF2B5EF4-FFF2-40B4-BE49-F238E27FC236}">
                <a16:creationId xmlns:a16="http://schemas.microsoft.com/office/drawing/2014/main" id="{BD769B70-1738-645A-9197-206CDBF9E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583893" y="393681"/>
            <a:ext cx="3102458" cy="31024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1384D0-6FA4-737C-6428-4535257F1038}"/>
              </a:ext>
            </a:extLst>
          </p:cNvPr>
          <p:cNvSpPr txBox="1"/>
          <p:nvPr/>
        </p:nvSpPr>
        <p:spPr>
          <a:xfrm>
            <a:off x="1106544" y="2623220"/>
            <a:ext cx="142575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Nearly 385m children</a:t>
            </a:r>
          </a:p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3715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 live in extreme poverty worldwide</a:t>
            </a:r>
          </a:p>
        </p:txBody>
      </p:sp>
    </p:spTree>
    <p:extLst>
      <p:ext uri="{BB962C8B-B14F-4D97-AF65-F5344CB8AC3E}">
        <p14:creationId xmlns:p14="http://schemas.microsoft.com/office/powerpoint/2010/main" val="3711063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AAB5D-9D46-4860-A6EC-9A74EE5D8D1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8283428" cy="10286999"/>
          </a:xfrm>
          <a:prstGeom prst="rect">
            <a:avLst/>
          </a:prstGeom>
          <a:blipFill dpi="0" rotWithShape="1">
            <a:blip r:embed="rId3">
              <a:alphaModFix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6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Daniel</a:t>
            </a:r>
            <a:endParaRPr lang="en-GB" sz="6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pPr algn="l"/>
            <a:r>
              <a:rPr lang="en-GB" sz="6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Andi</a:t>
            </a:r>
            <a:endParaRPr lang="en-GB" sz="6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pPr algn="l"/>
            <a:r>
              <a:rPr lang="en-GB" sz="6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Naomie</a:t>
            </a:r>
            <a:endParaRPr lang="en-GB" sz="6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pPr algn="l"/>
            <a:r>
              <a:rPr lang="en-GB" sz="6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66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Godfred</a:t>
            </a:r>
            <a:endParaRPr lang="en-GB" sz="6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pPr algn="l"/>
            <a:r>
              <a:rPr lang="en-GB" sz="6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Joseph</a:t>
            </a:r>
            <a:endParaRPr lang="en-GB" sz="6600" b="0" i="0" dirty="0">
              <a:solidFill>
                <a:schemeClr val="bg1"/>
              </a:solidFill>
              <a:effectLst/>
              <a:latin typeface="-apple-system"/>
            </a:endParaRPr>
          </a:p>
        </p:txBody>
      </p:sp>
      <p:pic>
        <p:nvPicPr>
          <p:cNvPr id="3" name="Graphic 2" descr="Grinning face outline with solid fill">
            <a:extLst>
              <a:ext uri="{FF2B5EF4-FFF2-40B4-BE49-F238E27FC236}">
                <a16:creationId xmlns:a16="http://schemas.microsoft.com/office/drawing/2014/main" id="{0B0F8130-77D4-5C2D-58C4-9A22F3DAE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40267" y="299437"/>
            <a:ext cx="2873413" cy="28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05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B4F9B-7B9D-894A-FD51-5BFBBBF1B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7359A-C601-4BE5-8174-F8CA90C7747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48678" y="5377433"/>
            <a:ext cx="294198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>
                <a:solidFill>
                  <a:srgbClr val="FFCF00"/>
                </a:solidFill>
                <a:latin typeface="Gotham"/>
              </a:rPr>
              <a:t>1</a:t>
            </a:r>
            <a:endParaRPr lang="en-US" sz="8100" b="1" dirty="0">
              <a:solidFill>
                <a:srgbClr val="FFCF00"/>
              </a:solidFill>
              <a:latin typeface="Gotha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D4D06-4A6F-4903-8652-ACD358E9C63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20061" y="5379216"/>
            <a:ext cx="28624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>
                <a:solidFill>
                  <a:srgbClr val="FFCF00"/>
                </a:solidFill>
                <a:latin typeface="Gotham"/>
              </a:rPr>
              <a:t>4</a:t>
            </a:r>
            <a:endParaRPr lang="en-US" sz="8100" b="1" dirty="0">
              <a:solidFill>
                <a:srgbClr val="FFCF00"/>
              </a:solidFill>
              <a:latin typeface="Gotha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32243-0402-4780-A136-29131710AB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860400" y="3041376"/>
            <a:ext cx="2307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100" b="1">
                <a:solidFill>
                  <a:srgbClr val="005EB8"/>
                </a:solidFill>
                <a:latin typeface="Gotham"/>
              </a:rPr>
              <a:t>0</a:t>
            </a:r>
            <a:endParaRPr lang="en-US" sz="8100" b="1" dirty="0">
              <a:solidFill>
                <a:srgbClr val="005EB8"/>
              </a:solidFill>
              <a:latin typeface="Gotha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1D5E2-1E9E-4401-80DC-023B6E3A0E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860400" y="4591882"/>
            <a:ext cx="2307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100" b="1">
                <a:solidFill>
                  <a:srgbClr val="005EB8"/>
                </a:solidFill>
                <a:latin typeface="Gotham"/>
              </a:rPr>
              <a:t>4</a:t>
            </a:r>
            <a:endParaRPr lang="en-US" sz="8100" b="1" dirty="0">
              <a:solidFill>
                <a:srgbClr val="005EB8"/>
              </a:solidFill>
              <a:latin typeface="Gotha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FB127-3FD8-4CE2-A138-1EB9991023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860400" y="6162263"/>
            <a:ext cx="2307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100" b="1">
                <a:solidFill>
                  <a:srgbClr val="005EB8"/>
                </a:solidFill>
                <a:latin typeface="Gotham"/>
              </a:rPr>
              <a:t>0</a:t>
            </a:r>
            <a:endParaRPr lang="en-US" sz="8100" b="1" dirty="0">
              <a:solidFill>
                <a:srgbClr val="005EB8"/>
              </a:solidFill>
              <a:latin typeface="Gotha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78890B-1918-4EAD-89EA-516C1FF284E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859616" y="7712766"/>
            <a:ext cx="23058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100" b="1">
                <a:solidFill>
                  <a:srgbClr val="005EB8"/>
                </a:solidFill>
                <a:latin typeface="Gotham"/>
              </a:rPr>
              <a:t>1</a:t>
            </a:r>
            <a:endParaRPr lang="en-US" sz="8100" b="1" dirty="0">
              <a:solidFill>
                <a:srgbClr val="005EB8"/>
              </a:solidFill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579308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11DB-4BCC-5346-549F-2E05E8AF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65F1798-3CED-8000-D51A-2EB67F191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C731E80-ECC2-FD8F-FB8B-311283F7E7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905461" y="1033670"/>
            <a:ext cx="3333750" cy="1905000"/>
          </a:xfrm>
          <a:prstGeom prst="rect">
            <a:avLst/>
          </a:prstGeom>
          <a:blipFill dpi="0" rotWithShape="1">
            <a:blip r:embed="rId10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3540F4-C64D-0562-40B0-A22A4F0BD5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069957" y="1033670"/>
            <a:ext cx="3333750" cy="1905000"/>
          </a:xfrm>
          <a:prstGeom prst="rect">
            <a:avLst/>
          </a:prstGeom>
          <a:blipFill dpi="0" rotWithShape="1">
            <a:blip r:embed="rId11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380BC9E-4974-60CE-6947-B93F186EEF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05461" y="3856382"/>
            <a:ext cx="3333750" cy="1905000"/>
          </a:xfrm>
          <a:prstGeom prst="rect">
            <a:avLst/>
          </a:prstGeom>
          <a:blipFill dpi="0" rotWithShape="1">
            <a:blip r:embed="rId12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BCBB6F-55E0-543A-F197-396966FDE76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3069956" y="3856382"/>
            <a:ext cx="3333750" cy="1905000"/>
          </a:xfrm>
          <a:prstGeom prst="rect">
            <a:avLst/>
          </a:prstGeom>
          <a:blipFill dpi="0" rotWithShape="1">
            <a:blip r:embed="rId13">
              <a:alphaModFix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F6ACC6-E2B8-8CCC-DCE6-2E360E33BBE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53795" y="5097545"/>
            <a:ext cx="71362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Gotham"/>
              </a:rPr>
              <a:t>Your 5 sponsored children live in </a:t>
            </a:r>
            <a:r>
              <a:rPr lang="en-US" sz="5400" dirty="0">
                <a:solidFill>
                  <a:schemeClr val="accent4"/>
                </a:solidFill>
                <a:latin typeface="Gotham"/>
              </a:rPr>
              <a:t>four countries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D7E85-6547-6AE8-F385-59A65320FF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316755" y="7390481"/>
            <a:ext cx="29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Gotha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D2B99D-C91D-1A17-6218-BB7130613A04}"/>
              </a:ext>
            </a:extLst>
          </p:cNvPr>
          <p:cNvSpPr txBox="1"/>
          <p:nvPr/>
        </p:nvSpPr>
        <p:spPr>
          <a:xfrm>
            <a:off x="8475286" y="5993140"/>
            <a:ext cx="84589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Guess which countries?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2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1D574-75EF-5415-0E58-67A16BEA9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8A5CDDE-42BB-8DB5-7A84-BD3C1B76F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93836-1001-9B58-7A89-16067E8F227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871117" y="8686941"/>
            <a:ext cx="3333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schemeClr val="bg1"/>
              </a:solidFill>
              <a:latin typeface="Gotha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B05B70-B24E-48EB-7FA1-EDE8677CCCA0}"/>
              </a:ext>
            </a:extLst>
          </p:cNvPr>
          <p:cNvSpPr/>
          <p:nvPr/>
        </p:nvSpPr>
        <p:spPr>
          <a:xfrm>
            <a:off x="10212912" y="6801908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81D16F-5B5C-A592-F9F5-4CE9FBD22F4B}"/>
              </a:ext>
            </a:extLst>
          </p:cNvPr>
          <p:cNvSpPr/>
          <p:nvPr/>
        </p:nvSpPr>
        <p:spPr>
          <a:xfrm>
            <a:off x="8006160" y="6497108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7FA317-6572-6105-D223-DEACE3A26032}"/>
              </a:ext>
            </a:extLst>
          </p:cNvPr>
          <p:cNvSpPr/>
          <p:nvPr/>
        </p:nvSpPr>
        <p:spPr>
          <a:xfrm>
            <a:off x="8006160" y="6204500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6863A0D-C731-8CDA-D5FD-92D87769DFA3}"/>
              </a:ext>
            </a:extLst>
          </p:cNvPr>
          <p:cNvSpPr/>
          <p:nvPr/>
        </p:nvSpPr>
        <p:spPr>
          <a:xfrm>
            <a:off x="15126288" y="7161572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489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F3826-C03A-5CE7-130D-D4871BE12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BC48CDC-BED8-4712-B7E8-6B1CEBB44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863503-3D39-DAB0-00D2-BFEC43A6B28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7520" y="5832316"/>
            <a:ext cx="5490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Burkina Faso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8D6FD-3E4A-070E-54E9-6D687B359BB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137648" y="7048130"/>
            <a:ext cx="333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Uganda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CBAD1-C90D-E303-0986-810F08FF82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98176" y="5407246"/>
            <a:ext cx="4388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East </a:t>
            </a:r>
          </a:p>
          <a:p>
            <a:r>
              <a:rPr lang="en-US" sz="5400" dirty="0">
                <a:solidFill>
                  <a:schemeClr val="bg1"/>
                </a:solidFill>
              </a:rPr>
              <a:t>Indonesia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0B6F7-B9C6-2637-453E-62F291C07E9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75786" y="6691238"/>
            <a:ext cx="333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Ghana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25E35-02F4-0DEB-C234-1350DEBA29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871117" y="8686941"/>
            <a:ext cx="33337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schemeClr val="bg1"/>
              </a:solidFill>
              <a:latin typeface="Gotham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A0DF04-5B64-98E1-F62E-E11A2AAF313C}"/>
              </a:ext>
            </a:extLst>
          </p:cNvPr>
          <p:cNvSpPr/>
          <p:nvPr/>
        </p:nvSpPr>
        <p:spPr>
          <a:xfrm>
            <a:off x="10212912" y="6801908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77380C-13AF-82C7-1445-25F71480DE23}"/>
              </a:ext>
            </a:extLst>
          </p:cNvPr>
          <p:cNvSpPr/>
          <p:nvPr/>
        </p:nvSpPr>
        <p:spPr>
          <a:xfrm>
            <a:off x="8006160" y="6497108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525D08-2889-BA39-02FF-C44E83A4EEE2}"/>
              </a:ext>
            </a:extLst>
          </p:cNvPr>
          <p:cNvSpPr/>
          <p:nvPr/>
        </p:nvSpPr>
        <p:spPr>
          <a:xfrm>
            <a:off x="8006160" y="6204500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7AC8F6-B4C2-A19D-A880-43BA3894BEC0}"/>
              </a:ext>
            </a:extLst>
          </p:cNvPr>
          <p:cNvSpPr/>
          <p:nvPr/>
        </p:nvSpPr>
        <p:spPr>
          <a:xfrm>
            <a:off x="15126288" y="7161572"/>
            <a:ext cx="325080" cy="2462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7201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PRODUCTNAME" val="DataPoint"/>
  <p:tag name="PRESENTATIONPOINT DATAPOINT VERSION" val="2"/>
  <p:tag name="PRESENTATIONPOINT DATAPOINT LICENSEDSAVE" val="-1"/>
  <p:tag name="PRESENTATIONPOINT DATAPOINT DATACONNECTION 1" val="1&#10;Celebration Services DB&#10;0&#10;3&#10;-1&#10;-1&#10;60&#10;&#10;185.162.227.70&#10;oneview_celsppt&#10;V#!rU~&amp;%)$&#10;oneview_celsppt&#10;3306&#10;-1&#10;&#10;0&#10;0&#10;0&#10;0&#10;0&#10;0&#10;&#10;&#10;&#10;&#10;&#10;&#10;0&#10;0&#10;0&#10;0&#10;0&#10;&#10;30&#10;0&#10;8ddfd4ed-b58d-4692-b4c8-6bc31ce3396b&#10;0&#10;&#10;0&#10;0"/>
  <p:tag name="PRESENTATIONPOINT DATAPOINT DATACONNECTION 20" val="20&#10;80% of Children Sponsored in from one Country in an Organisation&#10;1&#10;3&#10;1&#10;0&#10;60&#10;&#10;185.162.227.70&#10;oneview_celsppt&#10;V#!rU~&amp;%)$&#10;oneview_celsppt&#10;3306&#10;0&#10;SELECT ( 80 * ORG.NUMBER_OF_CHILD/ 100 ) AS 80_PERCENTAGE_IS, ORG.NUMBER_OF_CHILD  FROM `ORGANISATION` AS ORG, SPONSORSHIP_DETAILS AS SPON_DETAILS WHERE ( 80 * ORG.NUMBER_OF_CHILD/ 100 ) &lt;= (SELECT count(Spon.`SPONSORSHIP_COUNTRY`) as Sponsorship_Count FROM `SPONSORSHIP_DETAILS` AS Spon WHERE (Spon.`ORGANISATION_ID` = REPLACE://ORGANISATION_ID OR Spon.LINKED_TO_PARTNERSHIP = REPLACE://ORGANISATION_ID) AND Spon.`SPONSORSHIP_END_DATE` IS NULL GROUP BY Spon.`SPONSORSHIP_COUNTRY` ORDER BY count(Spon.`SPONSORSHIP_COUNTRY`) DESC LIMIT 1) LIMIT 1&#10;0&#10;0&#10;0&#10;0&#10;0&#10;0&#10;&#10;&#10;&#10;&#10;&#10;&#10;0&#10;0&#10;0&#10;0&#10;0&#10;&#10;30&#10;0&#10;80f800f8-bc7c-4c1a-911c-0e4fb340903b&#10;0&#10;&#10;0&#10;0"/>
  <p:tag name="PRESENTATIONPOINT DATAPOINT DATACONNECTION 5" val="5&#10;Campaign Table Data&#10;1&#10;3&#10;1&#10;0&#10;60&#10;&#10;185.162.227.70&#10;oneview_celsppt&#10;V#!rU~&amp;%)$&#10;oneview_celsppt&#10;3306&#10;0&#10;SELECT * FROM `CAMPAIGN_DETAILS` WHERE ORGANISATION_ID = REPLACE://ORGANISATION_ID&#10;0&#10;0&#10;0&#10;0&#10;0&#10;0&#10;&#10;&#10;&#10;&#10;&#10;&#10;0&#10;0&#10;0&#10;0&#10;0&#10;&#10;30&#10;0&#10;b2312996-68e5-4042-a828-b2f24447e3a5&#10;0&#10;&#10;0&#10;0"/>
  <p:tag name="PRESENTATIONPOINT DATAPOINT DATACONNECTION 14" val="14&#10;Communty Details Based on Most Sponsored Children in Organisation&#10;1&#10;3&#10;1&#10;0&#10;60&#10;&#10;185.162.227.70&#10;oneview_celsppt&#10;V#!rU~&amp;%)$&#10;oneview_celsppt&#10;3306&#10;0&#10;SELECT (case when (SPONSORSHIP.SPONSORSHIP_COUNTRY LIKE '% %') THEN CONCAT(UPPER(SUBSTRING(SPONSORSHIP.SPONSORSHIP_COUNTRY,1,1)), LOWER(SUBSTRING(SPONSORSHIP.SPONSORSHIP_COUNTRY,2,Locate(' ', SPONSORSHIP.SPONSORSHIP_COUNTRY)-1)), UPPER(SUBSTRING(SPONSORSHIP.SPONSORSHIP_COUNTRY,Locate(' ', SPONSORSHIP.SPONSORSHIP_COUNTRY)+1,1)), LOWER(SUBSTRING(SPONSORSHIP.SPONSORSHIP_COUNTRY,Locate(' ', SPONSORSHIP.SPONSORSHIP_COUNTRY)+2))) ELSE CONCAT(UPPER(SUBSTRING(SPONSORSHIP.SPONSORSHIP_COUNTRY,1,1)),LOWER(SUBSTRING(SPONSORSHIP.SPONSORSHIP_COUNTRY,2))) END) AS SPONSORSHIP_COUNTRY, CONCAT(&quot;Typical houses in &quot;, CONCAT(&quot;[b]&quot;,UPPER(SUBSTRING(SPONSORSHIP.SPONSORSHIP_COUNTRY,1,1)),LOWER(SUBSTRING(SPONSORSHIP.SPONSORSHIP_COUNTRY,2)),&quot;[/b]&quot;),&quot; are constructed with [b]&quot;,LOWER(COMMUNITY.HOME_WALL),&quot; walls, &quot;,REPLACE(LOWER(COMMUNITY.HOME_FLOOR),'/',' and '),&quot; floors[/b] and have &quot;,&quot;[b]&quot;,REPLACE(LOWER(COMMUNITY.HOME_ROOF),'/', ' and '),&quot; roofs.[/b]&quot;) AS COMMUNITY_TEXT, (case when (COMMUNITY.TERRAIN LIKE '%other%' OR COMMUNITY.TERRAIN LIKE '%null%') THEN CONCAT(&quot;Most of your sponsored children live in a &quot;,&quot;[b]&quot;,REPLACE(LOWER(COMMUNITY.LOCALE),'/',' and '),&quot; location.[/b]&quot;) ELSE CONCAT('Most of your sponsored children live in a [b]', REPLACE(LOWER(COMMUNITY.LOCALE), '/', ' and '), ' location[/b] in a [b]', REPLACE(LOWER(COMMUNITY.TERRAIN),'/',' and '), ' setting.[/b]') END) AS COMMUNITY_TEXT2, LOWER(HOME_ROOF), LOWER(HOME_WALL), LOWER(HOME_FLOOR), LOWER(TERRAIN), LOWER(LOCALE) FROM `SPONSORSHIP_DETAILS` AS SPONSORSHIP, `COMMUNITY_DETAILS` AS COMMUNITY WHERE SPONSORSHIP.COMMUNITY_ID = COMMUNITY.COMMUNITY_ID AND (SPONSORSHIP.`ORGANISATION_ID` = REPLACE://ORGANISATION_ID OR SPONSORSHIP.LINKED_TO_PARTNERSHIP = REPLACE://ORGANISATION_ID) AND SPONSORSHIP.SPONSORSHIP_END_DATE IS NULL GROUP BY SPONSORSHIP.`SPONSORSHIP_COUNTRY` ORDER BY count(SPONSORSHIP.`SPONSORSHIP_COUNTRY`) DESC LIMIT 1&#10;0&#10;0&#10;0&#10;0&#10;0&#10;0&#10;&#10;&#10;&#10;&#10;&#10;&#10;0&#10;0&#10;0&#10;0&#10;0&#10;&#10;30&#10;0&#10;31c22966-0d97-49ba-b181-e8f75894fc55&#10;0&#10;&#10;0&#10;0"/>
  <p:tag name="PRESENTATIONPOINT DATAPOINT DATACONNECTION 16" val="16&#10;Communty Details Based on Most Sponsored Children in Organisation (The Neighbourhood)&#10;1&#10;3&#10;1&#10;0&#10;60&#10;&#10;185.162.227.70&#10;oneview_celsppt&#10;V#!rU~&amp;%)$&#10;oneview_celsppt&#10;3306&#10;0&#10;SELECT (case when (COMMUNITY.TERRAIN LIKE '%other%' OR COMMUNITY.TERRAIN LIKE '%null%') THEN CONCAT('Most of the children you sponsor live in a [b]', REPLACE(LOWER(COMMUNITY.LOCALE), '/', ' and '), ' location.[/b]') ELSE CONCAT('Most of the children you sponsor live in a [b]', REPLACE(LOWER(COMMUNITY.LOCALE), '/', ' and '), ' location[/b] in a [b]', REPLACE(LOWER(COMMUNITY.TERRAIN),'/',' and '), ' setting.[/b]') END) AS COMMUNITY_TEXT1, CONCAT('The most common house construction is [b]', REPLACE(LOWER(COMMUNITY.HOME_WALL), '/',', '), '[/b], with [b]', REPLACE(LOWER(COMMUNITY.HOME_ROOF), '/', ' and '),' roofs.[/b]') AS COMMUNITY_TEXT2, SPONSORSHIP.`SPONSORSHIP_COUNTRY`, count(SPONSORSHIP.`SPONSORSHIP_COUNTRY`) AS CHILD_SPONSORSHIP_COUNTRY_COUNT FROM `SPONSORSHIP_DETAILS` AS SPONSORSHIP, `COMMUNITY_DETAILS` AS COMMUNITY WHERE SPONSORSHIP.COMMUNITY_ID = COMMUNITY.COMMUNITY_ID AND (SPONSORSHIP.`ORGANISATION_ID` = REPLACE://ORGANISATION_ID OR SPONSORSHIP.LINKED_TO_PARTNERSHIP = REPLACE://ORGANISATION_ID) AND SPONSORSHIP.SPONSORSHIP_END_DATE IS NULL GROUP BY SPONSORSHIP.`SPONSORSHIP_COUNTRY` ORDER BY count(SPONSORSHIP.`SPONSORSHIP_COUNTRY`) DESC LIMIT 1&#10;0&#10;0&#10;0&#10;0&#10;0&#10;0&#10;&#10;&#10;&#10;&#10;&#10;&#10;0&#10;0&#10;0&#10;0&#10;0&#10;&#10;30&#10;0&#10;cadc7049-3357-4166-8a31-95ae8d902ea4&#10;0&#10;&#10;0&#10;0"/>
  <p:tag name="PRESENTATIONPOINT DATAPOINT DATACONNECTION 18" val="18&#10;Count All Sponsored children Country and Minus 5&#10;1&#10;3&#10;1&#10;0&#10;60&#10;&#10;185.162.227.70&#10;oneview_celsppt&#10;V#!rU~&amp;%)$&#10;oneview_celsppt&#10;3306&#10;0&#10;SELECT COUNT(*) AS TOTAL_COUNT, (case when ((CONCAT('+ ',COUNT(*) - 5, ' more')) LIKE '%-%') THEN '' ELSE CONCAT('+ ',COUNT(*) - 5, ' more') END) AS MINUS_5_COUNT  from (SELECT SPONSORSHIP.`SPONSORSHIP_COUNTRY` FROM `SPONSORSHIP_DETAILS` AS SPONSORSHIP WHERE (SPONSORSHIP.`ORGANISATION_ID` = REPLACE://ORGANISATION_ID OR SPONSORSHIP.LINKED_TO_PARTNERSHIP = REPLACE://ORGANISATION_ID) AND SPONSORSHIP. SPONSORSHIP_END_DATE IS NULL GROUP BY SPONSORSHIP.`SPONSORSHIP_COUNTRY`) x&#10;0&#10;0&#10;0&#10;0&#10;0&#10;0&#10;&#10;&#10;&#10;&#10;&#10;&#10;0&#10;0&#10;0&#10;0&#10;0&#10;&#10;30&#10;0&#10;b1b825aa-c3d0-4b93-b92e-614b6171f799&#10;0&#10;&#10;0&#10;0"/>
  <p:tag name="PRESENTATIONPOINT DATAPOINT DATACONNECTION 15" val="15&#10;Count of financial support and no of gift from organisation&#10;1&#10;3&#10;1&#10;0&#10;60&#10;&#10;185.162.227.70&#10;oneview_celsppt&#10;V#!rU~&amp;%)$&#10;oneview_celsppt&#10;3306&#10;0&#10;SELECT CONCAT('£', FORMAT(TOTAL_OF_FINANCIAL_SUPPORT_IN_LAST_YEAR,'0')) AS TOTAL_OF_FINANCIAL_SUPPORT_IN_LAST_YEAR, NO_OF_GIFTS_IN_LAST_YEAR, CONCAT('£', FORMAT(TOTAL_OF_FINANCIAL_SUPPORT_IN_PREVIOUS_YEAR,'0')) AS TOTAL_OF_FINANCIAL_SUPPORT_IN_PREVIOUS_YEAR, NO_OF_GIFTS_IN_PREVIOUS_YEAR, CHANGED_IN_FINANCIAL_SUPPORT, `FINANCIAL_SUPPORT_UP_DOWN_IMAGE`, CHANGE_IN_NO_OF_GIFT, `NO_OF_GIFT_UP_DOWN_IMAGE` FROM `ORGANISATION` where `ORGANISATION_ID` = REPLACE://ORGANISATION_ID&#10;0&#10;0&#10;0&#10;0&#10;0&#10;0&#10;&#10;&#10;&#10;&#10;&#10;&#10;0&#10;0&#10;0&#10;0&#10;0&#10;&#10;30&#10;0&#10;ac6294d8-b675-4238-a459-328711cdfba1&#10;0&#10;&#10;0&#10;0"/>
  <p:tag name="PRESENTATIONPOINT DATAPOINT DATACONNECTION 17" val="17&#10;Covid Response Count&#10;1&#10;3&#10;1&#10;0&#10;60&#10;&#10;185.162.227.70&#10;oneview_celsppt&#10;V#!rU~&amp;%)$&#10;oneview_celsppt&#10;3306&#10;0&#10;SELECT CONCAT(ROUND((SELECT COUNT(*) FROM `FCP_DATA` WHERE `STATUS` LIKE '%Distance Only (Calls etc)%') * 100/ (SELECT COUNT(*) FROM `FCP_DATA`)),'%') AS DISTANCE_SCORE, CONCAT(ROUND((SELECT COUNT(*) FROM `FCP_DATA` WHERE `STATUS` LIKE '%Home Visits Only%') * 100/ (SELECT COUNT(*) FROM `FCP_DATA`)),'%') AS DELIVERY_SUPPORT_SCORE, CONCAT(ROUND((SELECT COUNT(*) FROM `FCP_DATA` WHERE `STATUS` LIKE '%Meeting in Small Groups%') * 100/ (SELECT COUNT(*) FROM `FCP_DATA`)),'%') AS MEET_IN_GROUPS_SCORE, CONCAT(ROUND((SELECT COUNT(*) FROM `FCP_DATA` WHERE `STATUS` LIKE '%Normal Program Activities%') * 100/ (SELECT COUNT(*) FROM `FCP_DATA`)),'%') AS PROJECT_OPENING_SCORE FROM `FCP_DATA` AS FCP LIMIT 1&#10;0&#10;0&#10;0&#10;0&#10;0&#10;0&#10;&#10;&#10;&#10;&#10;&#10;&#10;0&#10;0&#10;0&#10;0&#10;0&#10;&#10;30&#10;0&#10;6fedb0fd-61c0-415b-b3dd-a39c65b2adc2&#10;0&#10;&#10;0&#10;0"/>
  <p:tag name="PRESENTATIONPOINT DATAPOINT DATACONNECTION 21" val="21&#10;Event Details&#10;1&#10;3&#10;1&#10;0&#10;60&#10;&#10;185.162.227.70&#10;oneview_celsppt&#10;V#!rU~&amp;%)$&#10;oneview_celsppt&#10;3306&#10;0&#10;SELECT * FROM `EVENT_DETAILS` LIMIT 1&#10;0&#10;0&#10;0&#10;0&#10;0&#10;0&#10;&#10;&#10;&#10;&#10;&#10;&#10;0&#10;0&#10;0&#10;0&#10;0&#10;&#10;30&#10;0&#10;58e0a2f2-16b1-4036-8ce2-4b39a0eb50dd&#10;0&#10;&#10;0&#10;0"/>
  <p:tag name="PRESENTATIONPOINT DATAPOINT DATACONNECTION 12" val="12&#10;Every Slider Background Image based on Most Sponsored Children in Organisation &#10;1&#10;3&#10;1&#10;0&#10;60&#10;&#10;185.162.227.70&#10;oneview_celsppt&#10;V#!rU~&amp;%)$&#10;oneview_celsppt&#10;3306&#10;0&#10;SELECT count(Spon.`SPONSORSHIP_COUNTRY`) as Sponsorship_Count, CONCAT(UPPER(SUBSTRING(Spon.SPONSORSHIP_COUNTRY,1,1)),LOWER(SUBSTRING(Spon.SPONSORSHIP_COUNTRY,2))) AS SPONSORSHIP_COUNTRY, Coun.* FROM `SPONSORSHIP_DETAILS` AS Spon, `COUNTRY` AS Coun WHERE Spon.`SPONSORSHIP_COUNTRY` = Coun.`COUNTRY_NAME` AND (Spon.`ORGANISATION_ID` = REPLACE://ORGANISATION_ID OR Spon.LINKED_TO_PARTNERSHIP = REPLACE://ORGANISATION_ID) GROUP BY Spon.`SPONSORSHIP_COUNTRY` ORDER BY count(Spon.`SPONSORSHIP_COUNTRY`) DESC LIMIT 1&#10;0&#10;0&#10;0&#10;0&#10;0&#10;0&#10;&#10;&#10;&#10;&#10;&#10;&#10;0&#10;0&#10;0&#10;0&#10;0&#10;&#10;30&#10;0&#10;fb958d48-d9fc-4b5a-b4d6-2be2bfa6b1e5&#10;0&#10;&#10;0&#10;0"/>
  <p:tag name="PRESENTATIONPOINT DATAPOINT DATACONNECTION 24" val="24&#10;Images Based on Terrain And Locales Name&#10;1&#10;3&#10;1&#10;0&#10;60&#10;&#10;185.162.227.70&#10;oneview_celsppt&#10;V#!rU~&amp;%)$&#10;oneview_celsppt&#10;3306&#10;0&#10;SELECT * FROM `TERRAIN_DETAILS` WHERE UPPER(TERRAIN_NAME)= (SELECT UPPER(COMMUNITY.TERRAIN) FROM `SPONSORSHIP_DETAILS` AS SPONSORSHIP, `COMMUNITY_DETAILS` AS COMMUNITY WHERE SPONSORSHIP.COMMUNITY_ID = COMMUNITY.COMMUNITY_ID AND (SPONSORSHIP.`ORGANISATION_ID` = REPLACE://ORGANISATION_ID OR SPONSORSHIP.LINKED_TO_PARTNERSHIP = REPLACE://ORGANISATION_ID) AND SPONSORSHIP.SPONSORSHIP_END_DATE IS NULL GROUP BY SPONSORSHIP.`SPONSORSHIP_COUNTRY` ORDER BY count(SPONSORSHIP.`SPONSORSHIP_COUNTRY`) DESC LIMIT 1) AND UPPER(LOCALES_NAME) = (SELECT UPPER(COMMUNITY.LOCALE) FROM `SPONSORSHIP_DETAILS` AS SPONSORSHIP, `COMMUNITY_DETAILS` AS COMMUNITY WHERE SPONSORSHIP.COMMUNITY_ID = COMMUNITY.COMMUNITY_ID AND (SPONSORSHIP.`ORGANISATION_ID` = REPLACE://ORGANISATION_ID OR SPONSORSHIP.LINKED_TO_PARTNERSHIP = REPLACE://ORGANISATION_ID) AND SPONSORSHIP.SPONSORSHIP_END_DATE IS NULL GROUP BY SPONSORSHIP.`SPONSORSHIP_COUNTRY` ORDER BY count(SPONSORSHIP.`SPONSORSHIP_COUNTRY`) DESC LIMIT 1)&#10;0&#10;0&#10;0&#10;0&#10;0&#10;0&#10;&#10;&#10;&#10;&#10;&#10;&#10;0&#10;0&#10;0&#10;0&#10;0&#10;&#10;30&#10;0&#10;4fe39379-c1df-4220-a2e5-86f5ec9c5253&#10;0&#10;&#10;0&#10;0"/>
  <p:tag name="PRESENTATIONPOINT DATAPOINT DATACONNECTION 11" val="11&#10;Multiple country Breakdown&#10;1&#10;3&#10;1&#10;0&#10;60&#10;&#10;185.162.227.70&#10;oneview_celsppt&#10;V#!rU~&amp;%)$&#10;oneview_celsppt&#10;3306&#10;0&#10;SELECT count(Spon.`SPONSORSHIP_COUNTRY`) as Sponsorship_Count, (case when (Spon.SPONSORSHIP_COUNTRY LIKE '% %') THEN CONCAT(UPPER(SUBSTRING(Spon.SPONSORSHIP_COUNTRY,1,1)), LOWER(SUBSTRING(Spon.SPONSORSHIP_COUNTRY,2,Locate(' ', Spon.SPONSORSHIP_COUNTRY)-1)), UPPER(SUBSTRING(Spon.SPONSORSHIP_COUNTRY,Locate(' ', Spon.SPONSORSHIP_COUNTRY)+1,1)), LOWER(SUBSTRING(Spon.SPONSORSHIP_COUNTRY,Locate(' ', Spon.SPONSORSHIP_COUNTRY)+2))) ELSE CONCAT(UPPER(SUBSTRING(Spon.SPONSORSHIP_COUNTRY,1,1)),LOWER(SUBSTRING(Spon.SPONSORSHIP_COUNTRY,2))) END) AS SPONSORSHIP_COUNTRY, Coun.COUNTRY_FLAG_IMAGE, CONCAT((case when (Spon.SPONSORSHIP_COUNTRY LIKE '% %') THEN CONCAT(UPPER(SUBSTRING(Spon.SPONSORSHIP_COUNTRY,1,1)), LOWER(SUBSTRING(Spon.SPONSORSHIP_COUNTRY,2,Locate(' ', Spon.SPONSORSHIP_COUNTRY)-1)), UPPER(SUBSTRING(Spon.SPONSORSHIP_COUNTRY,Locate(' ', Spon.SPONSORSHIP_COUNTRY)+1,1)), LOWER(SUBSTRING(Spon.SPONSORSHIP_COUNTRY,Locate(' ', Spon.SPONSORSHIP_COUNTRY)+2))) ELSE CONCAT(UPPER(SUBSTRING(Spon.SPONSORSHIP_COUNTRY,1,1)),LOWER(SUBSTRING(Spon.SPONSORSHIP_COUNTRY,2))) END),CONCAT(&quot; (&quot;,COUNT(Spon.`SPONSORSHIP_COUNTRY`),&quot;)&quot;)) AS SPONSORSHIP_COUNTRY_PLUS_COUNT FROM `SPONSORSHIP_DETAILS` AS Spon, `COUNTRY` AS Coun WHERE Spon.`SPONSORSHIP_COUNTRY` = Coun.`COUNTRY_NAME` AND (Spon.`ORGANISATION_ID` = REPLACE://ORGANISATION_ID OR Spon.LINKED_TO_PARTNERSHIP = REPLACE://ORGANISATION_ID) AND Spon.SPONSORSHIP_END_DATE IS NULL GROUP BY Spon.`SPONSORSHIP_COUNTRY` ORDER BY count(Spon.`SPONSORSHIP_COUNTRY`) DESC&#10;0&#10;0&#10;0&#10;0&#10;0&#10;0&#10;&#10;&#10;&#10;&#10;&#10;&#10;0&#10;0&#10;0&#10;0&#10;0&#10;&#10;30&#10;0&#10;39946083-931c-4bb7-8bbf-c62c7946a24b&#10;0&#10;&#10;0&#10;0"/>
  <p:tag name="PRESENTATIONPOINT DATAPOINT DATACONNECTION 23" val="23&#10;Number of children count where end date is null&#10;1&#10;3&#10;1&#10;0&#10;60&#10;&#10;185.162.227.70&#10;oneview_celsppt&#10;V#!rU~&amp;%)$&#10;oneview_celsppt&#10;3306&#10;0&#10;SELECT COUNT(*) FROM `SPONSORSHIP_DETAILS` WHERE (ORGANISATION_ID = REPLACE://ORGANISATION_ID OR LINKED_TO_PARTNERSHIP = REPLACE://ORGANISATION_ID) AND SPONSORSHIP_END_DATE IS NULL&#10;0&#10;0&#10;0&#10;0&#10;0&#10;0&#10;&#10;&#10;&#10;&#10;&#10;&#10;0&#10;0&#10;0&#10;0&#10;0&#10;&#10;30&#10;0&#10;fa415ca5-36af-4491-9f2d-f5f7207ea0ea&#10;0&#10;&#10;0&#10;0"/>
  <p:tag name="PRESENTATIONPOINT DATAPOINT DATACONNECTION 2" val="2&#10;Organisation Table Data&#10;1&#10;3&#10;1&#10;-1&#10;60&#10;&#10;185.162.227.70&#10;oneview_celsppt&#10;V#!rU~&amp;%)$&#10;oneview_celsppt&#10;3306&#10;0&#10;SELECT * FROM `ORGANISATION` where `ORGANISATION_ID` = REPLACE://ORGANISATION_ID&#10;0&#10;0&#10;0&#10;0&#10;0&#10;0&#10;&#10;&#10;&#10;&#10;&#10;&#10;0&#10;0&#10;0&#10;0&#10;0&#10;&#10;30&#10;0&#10;7f0fcd62-a9cd-4b08-afb9-1c114245c474&#10;0&#10;&#10;0&#10;0"/>
  <p:tag name="PRESENTATIONPOINT DATAPOINT DATACONNECTION 6" val="6&#10;Single Country Breakdown&#10;1&#10;3&#10;1&#10;0&#10;60&#10;&#10;185.162.227.70&#10;oneview_celsppt&#10;V#!rU~&amp;%)$&#10;oneview_celsppt&#10;3306&#10;0&#10;SELECT count(Spon.`SPONSORSHIP_COUNTRY`) as Sponsorship_Count, (case when (Spon.SPONSORSHIP_COUNTRY LIKE '% %') THEN CONCAT(UPPER(SUBSTRING(Spon.SPONSORSHIP_COUNTRY,1,1)), LOWER(SUBSTRING(Spon.SPONSORSHIP_COUNTRY,2,Locate(' ', Spon.SPONSORSHIP_COUNTRY)-1)), UPPER(SUBSTRING(Spon.SPONSORSHIP_COUNTRY,Locate(' ', Spon.SPONSORSHIP_COUNTRY)+1,1)), LOWER(SUBSTRING(Spon.SPONSORSHIP_COUNTRY,Locate(' ', Spon.SPONSORSHIP_COUNTRY)+2))) ELSE CONCAT(UPPER(SUBSTRING(Spon.SPONSORSHIP_COUNTRY,1,1)),LOWER(SUBSTRING(Spon.SPONSORSHIP_COUNTRY,2))) END) AS SPONSORSHIP_COUNTRY, Coun.COUNTRY_FLAG_IMAGE, Coun.* FROM `SPONSORSHIP_DETAILS` AS Spon, `COUNTRY` AS Coun WHERE Spon.`SPONSORSHIP_COUNTRY` = Coun.COUNTRY_NAME AND (Spon.`ORGANISATION_ID` = REPLACE://ORGANISATION_ID OR Spon.LINKED_TO_PARTNERSHIP = REPLACE://ORGANISATION_ID) AND Spon.SPONSORSHIP_END_DATE IS NULL GROUP BY Spon.`SPONSORSHIP_COUNTRY` ORDER BY count(Spon.`SPONSORSHIP_COUNTRY`) DESC LIMIT 1&#10;0&#10;0&#10;0&#10;0&#10;0&#10;0&#10;&#10;&#10;&#10;&#10;&#10;&#10;0&#10;0&#10;0&#10;0&#10;0&#10;&#10;30&#10;0&#10;f094dae7-03f5-47c0-a581-136e6e23a204&#10;0&#10;&#10;0&#10;0"/>
  <p:tag name="PRESENTATIONPOINT DATAPOINT DATACONNECTION 4" val="4&#10;Total Count of Female, Male, AgesBetween of Beneficary&#10;1&#10;3&#10;1&#10;0&#10;60&#10;&#10;185.162.227.70&#10;oneview_celsppt&#10;V#!rU~&amp;%)$&#10;oneview_celsppt&#10;3306&#10;0&#10;SELECT count(if(GENDER='Female',1,null)) AS FemaleCount, count(if(GENDER='Male','1',null)) AS MaleCount, count(if(`SPONSORSHIP_AGE` BETWEEN '0' AND '4','1',null)) AS AgeBetween0To4, count(if(`SPONSORSHIP_AGE` BETWEEN '5' AND '12','1',null)) AS AgeBetween5To12, count(if(`SPONSORSHIP_AGE` BETWEEN '13' AND '18','1',null)) AS AgeBetween13To18, count(if(`SPONSORSHIP_AGE` &gt;= '19','1',null)) AS Age18Plus FROM `SPONSORSHIP_DETAILS` WHERE (ORGANISATION_ID = REPLACE://ORGANISATION_ID OR LINKED_TO_PARTNERSHIP = REPLACE://ORGANISATION_ID) AND SPONSORSHIP_END_DATE IS NULL&#10;0&#10;0&#10;0&#10;0&#10;0&#10;0&#10;&#10;&#10;&#10;&#10;&#10;&#10;0&#10;0&#10;0&#10;0&#10;0&#10;&#10;30&#10;0&#10;cdade7ee-0543-47b9-a5a0-06b8c53ed14c&#10;0&#10;&#10;0&#10;0"/>
  <p:tag name="PRESENTATIONPOINT DATAPOINT DATACONNECTION 3" val="3&#10;Total Count of Hours spent, Nutritions Meals, Medical Checkups, Bible Given of children in Organisation&#10;1&#10;3&#10;1&#10;0&#10;60&#10;&#10;185.162.227.70&#10;oneview_celsppt&#10;V#!rU~&amp;%)$&#10;oneview_celsppt&#10;3306&#10;0&#10;SELECT FORMAT(SUM(HOURS_SPENT),'0'), FORMAT(SUM(NUTRITIONS_MEALS),'0'), FORMAT(SUM(MEDICAL_CHECKUPS),'0'), FORMAT(SUM(BIBLES_GIVEN),'0') FROM `SPONSORSHIP_DETAILS` WHERE (ORGANISATION_ID = REPLACE://ORGANISATION_ID OR LINKED_TO_PARTNERSHIP = REPLACE://ORGANISATION_ID)&#10;0&#10;0&#10;0&#10;0&#10;0&#10;0&#10;&#10;&#10;&#10;&#10;&#10;&#10;0&#10;0&#10;0&#10;0&#10;0&#10;&#10;30&#10;0&#10;488b896c-9d28-44b3-82fc-dbc6e4d3236c&#10;0&#10;&#10;0&#10;0"/>
  <p:tag name="PRESENTATIONPOINT DATAPOINT PRODUCTCODE" val="DP16ENT"/>
  <p:tag name="PRESENTATIONPOINT DATAPOINT SHOWOPENDIALOG" val="0"/>
  <p:tag name="PRESENTATIONPOINT DATAPOINT REFRESHONSLIDESHOWSTART" val="-1"/>
  <p:tag name="PRESENTATIONPOINT DATAPOINT REFRESHAFTEROPENING" val="-1"/>
  <p:tag name="PRESENTATIONPOINT DATAPOINT INTELLIGENTREFRESHING" val="-1"/>
  <p:tag name="PRESENTATIONPOINT DATAPOINT USEDATACACHING" val="-1"/>
  <p:tag name="PRESENTATIONPOINT DATAPOINT SHOWERRORSATSLIDESHOWEND" val="-1"/>
  <p:tag name="PRESENTATIONPOINT DATAPOINT REFRESHLINKEDOBJECTS" val="-1"/>
  <p:tag name="PRESENTATIONPOINT DATAPOINT REFRESHLINKEDOBJECTSINTERVAL" val="10"/>
  <p:tag name="PRESENTATIONPOINT DATAPOINT BLANKONSAVE" val="0"/>
  <p:tag name="PRESENTATIONPOINT DATAPOINT MARKDATAPOINTSHAPES" val="0"/>
  <p:tag name="PRESENTATIONPOINT DATAPOINT REFRESHOPTION" val="1"/>
  <p:tag name="PRESENTATIONPOINT DATAPOINT PRESENTATIONVARIABLE 1" val="ORGANISATION_ID&#10;38729"/>
  <p:tag name="PRESENTATIONPOINT DATAPOINT AUTOOPENVARIABL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4"/>
  <p:tag name="PRESENTATIONPOINT DATAPOINT SHAPETEXT BOXCOLUMN" val="AgeBetween5To12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4"/>
  <p:tag name="PRESENTATIONPOINT DATAPOINT SHAPETEXT BOXCOLUMN" val="AgeBetween13To18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4"/>
  <p:tag name="PRESENTATIONPOINT DATAPOINT SHAPETEXT BOXCOLUMN" val="Age18Plus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LIDEDATACONNECTION 2" val="0&#10;1&#10;-1&#10;0&#10;5&#10;0&#10;1&#10;0&#10;&#10;0&#10; of &#10; slides"/>
  <p:tag name="PRESENTATIONPOINT DATAPOINT SLIDEDATACONNECTION 7" val="0&#10;1&#10;-1&#10;0&#10;5&#10;-1&#10;1&#10;-1&#10;COUNTRY_FLAG_IMAGE&#10;0&#10; of &#10; slides"/>
  <p:tag name="PRESENTATIONPOINT DATAPOINT HIDEWHENNODATAALL" val="0"/>
  <p:tag name="PRESENTATIONPOINT DATAPOINT HIDEWHENNODATATHISCONNECTION" val="-1"/>
  <p:tag name="PRESENTATIONPOINT DATAPOINT HIDEWHENNODATACONNECTIONID" val="22"/>
  <p:tag name="PRESENTATIONPOINT DATAPOINT SHOWWHENNODATATHISCONNECTION" val="0"/>
  <p:tag name="PRESENTATIONPOINT DATAPOINT SHOWWHENNODATACONNECTIONID" val="20"/>
  <p:tag name="PRESENTATIONPOINT DATAPOINT HIDETHISSLIDEONSOMECOMPUTERS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2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3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4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LIDE_7B_TEXT_1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Tru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8"/>
  <p:tag name="PRESENTATIONPOINT DATAPOINT SHAPETEXT BOXCOLUMN" val="MINUS_5_COUNT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HIDEWHENNODATAALL" val="0"/>
  <p:tag name="PRESENTATIONPOINT DATAPOINT HIDEWHENNODATATHISCONNECTION" val="-1"/>
  <p:tag name="PRESENTATIONPOINT DATAPOINT HIDEWHENNODATACONNECTIONID" val="2"/>
  <p:tag name="PRESENTATIONPOINT DATAPOINT SHOWWHENNODATATHISCONNECTION" val="0"/>
  <p:tag name="PRESENTATIONPOINT DATAPOINT SHOWWHENNODATACONNECTIONID" val="2"/>
  <p:tag name="PRESENTATIONPOINT DATAPOINT HIDETHISSLIDEONSOMECOMPUTERS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LIDEDATACONNECTION 2" val="0&#10;1&#10;-1&#10;0&#10;5&#10;0&#10;1&#10;0&#10;&#10;0&#10; of &#10; slides"/>
  <p:tag name="PRESENTATIONPOINT DATAPOINT SLIDEDATACONNECTION 7" val="0&#10;1&#10;-1&#10;0&#10;5&#10;-1&#10;1&#10;-1&#10;COUNTRY_FLAG_IMAGE&#10;0&#10; of &#10; slides"/>
  <p:tag name="PRESENTATIONPOINT DATAPOINT HIDEWHENNODATAALL" val="0"/>
  <p:tag name="PRESENTATIONPOINT DATAPOINT HIDEWHENNODATATHISCONNECTION" val="-1"/>
  <p:tag name="PRESENTATIONPOINT DATAPOINT HIDEWHENNODATACONNECTIONID" val="22"/>
  <p:tag name="PRESENTATIONPOINT DATAPOINT SHOWWHENNODATATHISCONNECTION" val="0"/>
  <p:tag name="PRESENTATIONPOINT DATAPOINT SHOWWHENNODATACONNECTIONID" val="20"/>
  <p:tag name="PRESENTATIONPOINT DATAPOINT HIDETHISSLIDEONSOMECOMPUTERS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5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LIDEDATACONNECTION 2" val="0&#10;1&#10;-1&#10;0&#10;5&#10;0&#10;1&#10;0&#10;&#10;0&#10; of &#10; slides"/>
  <p:tag name="PRESENTATIONPOINT DATAPOINT SLIDEDATACONNECTION 7" val="0&#10;1&#10;-1&#10;0&#10;5&#10;-1&#10;1&#10;-1&#10;COUNTRY_FLAG_IMAGE&#10;0&#10; of &#10; slides"/>
  <p:tag name="PRESENTATIONPOINT DATAPOINT HIDEWHENNODATAALL" val="0"/>
  <p:tag name="PRESENTATIONPOINT DATAPOINT HIDEWHENNODATATHISCONNECTION" val="-1"/>
  <p:tag name="PRESENTATIONPOINT DATAPOINT HIDEWHENNODATACONNECTIONID" val="22"/>
  <p:tag name="PRESENTATIONPOINT DATAPOINT SHOWWHENNODATATHISCONNECTION" val="0"/>
  <p:tag name="PRESENTATIONPOINT DATAPOINT SHOWWHENNODATACONNECTIONID" val="20"/>
  <p:tag name="PRESENTATIONPOINT DATAPOINT HIDETHISSLIDEONSOMECOMPUTERS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2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3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4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5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LIDEDATACONNECTION 2" val="0&#10;1&#10;-1&#10;0&#10;5&#10;0&#10;1&#10;0&#10;&#10;0&#10; of &#10; slides"/>
  <p:tag name="PRESENTATIONPOINT DATAPOINT SLIDEDATACONNECTION 7" val="0&#10;1&#10;-1&#10;0&#10;5&#10;-1&#10;1&#10;-1&#10;COUNTRY_FLAG_IMAGE&#10;0&#10; of &#10; slides"/>
  <p:tag name="PRESENTATIONPOINT DATAPOINT HIDEWHENNODATAALL" val="0"/>
  <p:tag name="PRESENTATIONPOINT DATAPOINT HIDEWHENNODATATHISCONNECTION" val="-1"/>
  <p:tag name="PRESENTATIONPOINT DATAPOINT HIDEWHENNODATACONNECTIONID" val="22"/>
  <p:tag name="PRESENTATIONPOINT DATAPOINT SHOWWHENNODATATHISCONNECTION" val="0"/>
  <p:tag name="PRESENTATIONPOINT DATAPOINT SHOWWHENNODATACONNECTIONID" val="20"/>
  <p:tag name="PRESENTATIONPOINT DATAPOINT HIDETHISSLIDEONSOMECOMPUTERS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6"/>
  <p:tag name="PRESENTATIONPOINT DATAPOINT SHAPEIMAGE COLUMN" val="WELCOME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2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3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1"/>
  <p:tag name="PRESENTATIONPOINT DATAPOINT SHAPEIMAGE COLUMN" val="COUNTRY_FLAG_IMAGE"/>
  <p:tag name="PRESENTATIONPOINT DATAPOINT SHAPEIMAGE ROWNUMBER" val="4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LIDE_7B_TEXT_1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Tru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LIDE_7B_TEXT_2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Tru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2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3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4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 FORMAT -1 -1" val="0&#10;"/>
  <p:tag name="PRESENTATIONPOINT DATAPOINT SHAPETEXT BOXDATACONNECTIONID" val="11"/>
  <p:tag name="PRESENTATIONPOINT DATAPOINT SHAPETEXT BOXCOLUMN" val="SPONSORSHIP_COUNTRY_PLUS_COUNT"/>
  <p:tag name="PRESENTATIONPOINT DATAPOINT SHAPETEXT BOXROWNUMBER" val="5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RULE 1" val="New rule&#10;-1&#10;0&#10;SPONSORSHIP_COUNTRY_PLUS_COUNT&#10;5&#10;&#10;0&#10;16777215&#10;0&#10;16777215&#10;-1&#10;False&#10;0&#10;&#1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ORGANISATION_NAME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8"/>
  <p:tag name="PRESENTATIONPOINT DATAPOINT SHAPETEXT BOXCOLUMN" val="MINUS_5_COUNT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6"/>
  <p:tag name="PRESENTATIONPOINT DATAPOINT SHAPEIMAGE COLUMN" val="YOUR_IMPACT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3"/>
  <p:tag name="PRESENTATIONPOINT DATAPOINT SHAPETEXT BOXCOLUMN" val="FORMAT(SUM(HOURS_SPENT),'0')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3"/>
  <p:tag name="PRESENTATIONPOINT DATAPOINT SHAPETEXT BOXCOLUMN" val="FORMAT(SUM(NUTRITIONS_MEALS),'0')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3"/>
  <p:tag name="PRESENTATIONPOINT DATAPOINT SHAPETEXT BOXCOLUMN" val="FORMAT(SUM(MEDICAL_CHECKUPS),'0')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3"/>
  <p:tag name="PRESENTATIONPOINT DATAPOINT SHAPETEXT BOXCOLUMN" val="FORMAT(SUM(BIBLES_GIVEN),'0')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5"/>
  <p:tag name="PRESENTATIONPOINT DATAPOINT SHAPETEXT BOXCOLUMN" val="CHANGED_IN_FINANCIAL_SUPPORT"/>
  <p:tag name="PRESENTATIONPOINT DATAPOINT SHAPETEXT BOXROWNUMBER" val="1"/>
  <p:tag name="PRESENTATIONPOINT DATAPOINT SHAPETEXT BOXSUFFIXTEXT" val="% year-on-year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  <p:tag name="PRESENTATIONPOINT DATAPOINT SHAPE RULE 1" val="New rule&#10;-1&#10;0&#10;CHANGED_IN_FINANCIAL_SUPPORT&#10;5&#10;&#10;0&#10;16777215&#10;-1&#10;-1116167&#10;0&#10;True&#10;0&#10;&#10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5"/>
  <p:tag name="PRESENTATIONPOINT DATAPOINT SHAPETEXT BOXCOLUMN" val="CHANGE_IN_NO_OF_GIFT"/>
  <p:tag name="PRESENTATIONPOINT DATAPOINT SHAPETEXT BOXROWNUMBER" val="1"/>
  <p:tag name="PRESENTATIONPOINT DATAPOINT SHAPETEXT BOXSUFFIXTEXT" val="% year-on-year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  <p:tag name="PRESENTATIONPOINT DATAPOINT SHAPE RULE 1" val="New rule&#10;-1&#10;0&#10;CHANGE_IN_NO_OF_GIFT&#10;5&#10;&#10;0&#10;16777215&#10;-1&#10;-1116167&#10;0&#10;True&#10;0&#10;&#10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6"/>
  <p:tag name="PRESENTATIONPOINT DATAPOINT SHAPEIMAGE COLUMN" val="GIFT_SLIDE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5"/>
  <p:tag name="PRESENTATIONPOINT DATAPOINT SHAPETEXT BOXCOLUMN" val="TOTAL_OF_FINANCIAL_SUPPORT_IN_LAST_YEAR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1"/>
  <p:tag name="PRESENTATIONPOINT DATAPOINT SHAPETEXT BOXCOLUMN" val="NAME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5"/>
  <p:tag name="PRESENTATIONPOINT DATAPOINT SHAPETEXT BOXCOLUMN" val="NO_OF_GIFTS_IN_LAST_YEAR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5"/>
  <p:tag name="PRESENTATIONPOINT DATAPOINT SHAPEIMAGE COLUMN" val="FINANCIAL_SUPPORT_UP_DOWN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15"/>
  <p:tag name="PRESENTATIONPOINT DATAPOINT SHAPEIMAGE COLUMN" val="NO_OF_GIFT_UP_DOWN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CHANGED_IN_B2S_LETTERS"/>
  <p:tag name="PRESENTATIONPOINT DATAPOINT SHAPETEXT BOXROWNUMBER" val="1"/>
  <p:tag name="PRESENTATIONPOINT DATAPOINT SHAPETEXT BOXSUFFIXTEXT" val="% year-on-year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  <p:tag name="PRESENTATIONPOINT DATAPOINT SHAPE RULE 1" val="New rule&#10;-1&#10;0&#10;CHANGED_IN_B2S_LETTERS&#10;5&#10;&#10;0&#10;16777215&#10;-1&#10;-1116167&#10;0&#10;True&#10;0&#10;&#10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CHANGED_IN_S2B_LETTERS"/>
  <p:tag name="PRESENTATIONPOINT DATAPOINT SHAPETEXT BOXROWNUMBER" val="1"/>
  <p:tag name="PRESENTATIONPOINT DATAPOINT SHAPETEXT BOXSUFFIXTEXT" val="% year-on-year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  <p:tag name="PRESENTATIONPOINT DATAPOINT SHAPE RULE 1" val="New rule&#10;-1&#10;0&#10;CHANGED_IN_S2B_LETTERS&#10;5&#10;&#10;0&#10;16777215&#10;-1&#10;-1116167&#10;0&#10;True&#10;0&#10;&#10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B2S_LETTERS_SENT_LAST_YEAR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S2B_LETTERS_SENT_LAST_YEAR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6"/>
  <p:tag name="PRESENTATIONPOINT DATAPOINT SHAPEIMAGE COLUMN" val="LETTER_SLIDE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2"/>
  <p:tag name="PRESENTATIONPOINT DATAPOINT SHAPEIMAGE COLUMN" val="S2B_UP_DOWN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2"/>
  <p:tag name="PRESENTATIONPOINT DATAPOINT SHAPEIMAGE COLUMN" val="B2S_UP_DOWN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2"/>
  <p:tag name="PRESENTATIONPOINT DATAPOINT SHAPEIMAGE COLUMN" val="SPONSORED_CHILD_IMAGE_URL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HIDEWHENNODATAALL" val="0"/>
  <p:tag name="PRESENTATIONPOINT DATAPOINT HIDEWHENNODATATHISCONNECTION" val="-1"/>
  <p:tag name="PRESENTATIONPOINT DATAPOINT HIDEWHENNODATACONNECTIONID" val="20"/>
  <p:tag name="PRESENTATIONPOINT DATAPOINT SHOWWHENNODATATHISCONNECTION" val="0"/>
  <p:tag name="PRESENTATIONPOINT DATAPOINT SHOWWHENNODATACONNECTIONID" val="20"/>
  <p:tag name="PRESENTATIONPOINT DATAPOINT HIDETHISSLIDEONSOMECOMPUTERS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24"/>
  <p:tag name="PRESENTATIONPOINT DATAPOINT SHAPEIMAGE COLUMN" val="IMAGE_2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24"/>
  <p:tag name="PRESENTATIONPOINT DATAPOINT SHAPEIMAGE COLUMN" val="IMAGE_1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24"/>
  <p:tag name="PRESENTATIONPOINT DATAPOINT SHAPEIMAGE COLUMN" val="IMAGE_3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6"/>
  <p:tag name="PRESENTATIONPOINT DATAPOINT SHAPETEXT BOXCOLUMN" val="COMMUNITY_TEXT1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Tru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16"/>
  <p:tag name="PRESENTATIONPOINT DATAPOINT SHAPETEXT BOXCOLUMN" val="COMMUNITY_TEXT2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Tru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2"/>
  <p:tag name="PRESENTATIONPOINT DATAPOINT SHAPETEXT BOXCOLUMN" val="ORGANISATION_NAME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IMAGE DATACONNECTIONID" val="6"/>
  <p:tag name="PRESENTATIONPOINT DATAPOINT SHAPEIMAGE COLUMN" val="THANK_YOU_IMAGE"/>
  <p:tag name="PRESENTATIONPOINT DATAPOINT SHAPEIMAGE ROWNUMBER" val="1"/>
  <p:tag name="PRESENTATIONPOINT DATAPOINT SHAPEIMAGE COLUMNCONTAINS" val="0"/>
  <p:tag name="PRESENTATIONPOINT DATAPOINT SHAPEIMAGE RESIZEAFTERUPDATE" val="0"/>
  <p:tag name="PRESENTATIONPOINT DATAPOINT SHAPEIMAGE PLAYNOTIFICATIO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4"/>
  <p:tag name="PRESENTATIONPOINT DATAPOINT SHAPETEXT BOXCOLUMN" val="FemaleCount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4"/>
  <p:tag name="PRESENTATIONPOINT DATAPOINT SHAPETEXT BOXCOLUMN" val="MaleCount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POINT DATAPOINT SHAPETEXT BOXDATACONNECTIONID" val="4"/>
  <p:tag name="PRESENTATIONPOINT DATAPOINT SHAPETEXT BOXCOLUMN" val="AgeBetween0To4"/>
  <p:tag name="PRESENTATIONPOINT DATAPOINT SHAPETEXT BOXROWNUMBER" val="1"/>
  <p:tag name="PRESENTATIONPOINT DATAPOINT SHAPETEXT BOXALTERNATE" val="0"/>
  <p:tag name="PRESENTATIONPOINT DATAPOINT SHAPETEXT BOXALTERNATEINTERVAL" val="3"/>
  <p:tag name="PRESENTATIONPOINT DATAPOINT SHAPETEXT BOXLIMITTEXTLENGTH" val="0"/>
  <p:tag name="PRESENTATIONPOINT DATAPOINT SHAPETEXT BOXLIMITEXTMAXIMUMLENGTH" val="80"/>
  <p:tag name="PRESENTATIONPOINT DATAPOINT SHAPETEXT BOXAUTOADJUSTFONTSIZE" val="0"/>
  <p:tag name="PRESENTATIONPOINT DATAPOINT SHAPETEXT BOXMINIMUMCHARACTERS" val="10"/>
  <p:tag name="PRESENTATIONPOINT DATAPOINT SHAPETEXT BOXMAXIMUMCHARACTERS" val="80"/>
  <p:tag name="PRESENTATIONPOINT DATAPOINT SHAPETEXT BOXMINIMUMFONT" val="10"/>
  <p:tag name="PRESENTATIONPOINT DATAPOINT SHAPETEXT BOXMAXIMUMFONT" val="96"/>
  <p:tag name="PRESENTATIONPOINT DATAPOINT SHAPETEXT USESTYLECODES" val="False"/>
  <p:tag name="PRESENTATIONPOINT DATAPOINT SHAPETEXT ISTICKER" val="False"/>
  <p:tag name="PRESENTATIONPOINT DATAPOINT SHAPETEXT TICKERDIRECTION" val="0"/>
  <p:tag name="PRESENTATIONPOINT DATAPOINT SHAPETEXT TICKERDURATION" val="10"/>
  <p:tag name="PRESENTATIONPOINT DATAPOINT SHAPETEXT TICKERREPEATTEXT" val="1"/>
  <p:tag name="PRESENTATIONPOINT DATAPOINT SHAPETEXT PLAYNOTIFICATION" val="0"/>
  <p:tag name="PRESENTATIONPOINT DATAPOINT SHAPETEXT USETEXTTOSPEECH" val="0"/>
  <p:tag name="PRESENTATIONPOINT DATAPOINT SHAPETEXT USEVOICEQUEUENUMBERS" val="0"/>
  <p:tag name="PRESENTATIONPOINT DATAPOINT SHAPETEXT VOICENAME" val="Microsoft David Desktop"/>
  <p:tag name="PRESENTATIONPOINT DATAPOINT SHAPETEXT VOICEPLAYVALUE" val="0"/>
  <p:tag name="PRESENTATIONPOINT DATAPOINT SHAPETEXT ISSLIDESHOWTICKER" val="0"/>
  <p:tag name="PRESENTATIONPOINT DATAPOINT SHAPETEXT DATASCROLLINGSEPARATOR" val=" • "/>
  <p:tag name="PRESENTATIONPOINT DATAPOINT SHAPE FORMAT -1 -1" val="0&#10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249</Words>
  <Application>Microsoft Office PowerPoint</Application>
  <PresentationFormat>Custom</PresentationFormat>
  <Paragraphs>59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-apple-system</vt:lpstr>
      <vt:lpstr>Arial</vt:lpstr>
      <vt:lpstr>Calibri</vt:lpstr>
      <vt:lpstr>Calibri Light</vt:lpstr>
      <vt:lpstr>Gotham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R</dc:creator>
  <cp:lastModifiedBy>Holy Trinity Office</cp:lastModifiedBy>
  <cp:revision>380</cp:revision>
  <dcterms:created xsi:type="dcterms:W3CDTF">2021-08-04T08:37:34Z</dcterms:created>
  <dcterms:modified xsi:type="dcterms:W3CDTF">2025-02-02T09:38:23Z</dcterms:modified>
</cp:coreProperties>
</file>